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6" r:id="rId3"/>
    <p:sldId id="257" r:id="rId4"/>
    <p:sldId id="298" r:id="rId5"/>
    <p:sldId id="284" r:id="rId6"/>
    <p:sldId id="285" r:id="rId7"/>
    <p:sldId id="299" r:id="rId8"/>
    <p:sldId id="300" r:id="rId9"/>
    <p:sldId id="297" r:id="rId10"/>
    <p:sldId id="286" r:id="rId11"/>
    <p:sldId id="259" r:id="rId12"/>
    <p:sldId id="287" r:id="rId13"/>
    <p:sldId id="260" r:id="rId14"/>
    <p:sldId id="261" r:id="rId15"/>
    <p:sldId id="262" r:id="rId16"/>
    <p:sldId id="264" r:id="rId17"/>
    <p:sldId id="263" r:id="rId18"/>
    <p:sldId id="288" r:id="rId19"/>
    <p:sldId id="267" r:id="rId20"/>
    <p:sldId id="265" r:id="rId21"/>
    <p:sldId id="289" r:id="rId22"/>
    <p:sldId id="290" r:id="rId23"/>
    <p:sldId id="305" r:id="rId24"/>
    <p:sldId id="301" r:id="rId25"/>
    <p:sldId id="304" r:id="rId26"/>
    <p:sldId id="303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02BC-1B39-9145-AD1C-47209544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54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27DAC-E114-D341-B02F-D2D91854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21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7DAC-E114-D341-B02F-D2D91854246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vilwarphotography.org/index.php/wet-plate-photography-a-demonstratio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of 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“Writing with Light”</a:t>
            </a:r>
            <a:endParaRPr lang="en-US" dirty="0"/>
          </a:p>
        </p:txBody>
      </p:sp>
      <p:pic>
        <p:nvPicPr>
          <p:cNvPr id="4" name="Picture 3" descr="300px-Félix_Nadar_1820-1910_portraits_Sarah_Bernhard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2276">
            <a:off x="905000" y="722045"/>
            <a:ext cx="2109882" cy="29397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FIG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488" y="381000"/>
            <a:ext cx="2420112" cy="3090672"/>
          </a:xfrm>
          <a:prstGeom prst="rect">
            <a:avLst/>
          </a:prstGeom>
        </p:spPr>
      </p:pic>
      <p:pic>
        <p:nvPicPr>
          <p:cNvPr id="6" name="Picture 5" descr="first_daguerreotyp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4658">
            <a:off x="5501549" y="1266380"/>
            <a:ext cx="3158046" cy="226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srgbClr val="000000">
                <a:alpha val="1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PHOTOGRAPH - 1826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(40 years Before the Civil War in America)</a:t>
            </a:r>
          </a:p>
          <a:p>
            <a:endParaRPr lang="en-US" dirty="0" smtClean="0"/>
          </a:p>
          <a:p>
            <a:r>
              <a:rPr lang="en-US" dirty="0" smtClean="0"/>
              <a:t>WHO:  Joseph </a:t>
            </a:r>
            <a:r>
              <a:rPr lang="en-US" dirty="0" err="1" smtClean="0"/>
              <a:t>Nicephore</a:t>
            </a:r>
            <a:r>
              <a:rPr lang="en-US" dirty="0" smtClean="0"/>
              <a:t> </a:t>
            </a:r>
            <a:r>
              <a:rPr lang="en-US" dirty="0" err="1" smtClean="0"/>
              <a:t>Niepce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WHAT:  HELIOGRAPH:  SUN DRAWING</a:t>
            </a:r>
          </a:p>
          <a:p>
            <a:r>
              <a:rPr lang="en-US" dirty="0" smtClean="0"/>
              <a:t>DEVELOPING TIME:  8 hours</a:t>
            </a:r>
          </a:p>
          <a:p>
            <a:r>
              <a:rPr lang="en-US" dirty="0" smtClean="0"/>
              <a:t>MATERIAL:  Affixes the image using a PEWTER (metal) plate, covered with BITUMEN (asphalt) and lavender oil</a:t>
            </a:r>
          </a:p>
          <a:p>
            <a:r>
              <a:rPr lang="en-US" dirty="0" smtClean="0"/>
              <a:t>PRO:</a:t>
            </a:r>
          </a:p>
          <a:p>
            <a:r>
              <a:rPr lang="en-US" dirty="0" smtClean="0"/>
              <a:t>CON: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114800"/>
            <a:ext cx="4267200" cy="2057400"/>
          </a:xfrm>
        </p:spPr>
        <p:txBody>
          <a:bodyPr>
            <a:no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Joseph </a:t>
            </a:r>
            <a:r>
              <a:rPr lang="en-US" sz="1800" dirty="0" err="1" smtClean="0"/>
              <a:t>Nicephore</a:t>
            </a:r>
            <a:r>
              <a:rPr lang="en-US" sz="1800" dirty="0" smtClean="0"/>
              <a:t> </a:t>
            </a:r>
            <a:r>
              <a:rPr lang="en-US" sz="1800" dirty="0" err="1" smtClean="0"/>
              <a:t>Niepce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View from the Window at Le Gras</a:t>
            </a:r>
            <a:br>
              <a:rPr lang="en-US" sz="1800" dirty="0" smtClean="0"/>
            </a:br>
            <a:r>
              <a:rPr lang="en-US" sz="1800" dirty="0" smtClean="0"/>
              <a:t>1826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 descr="1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300346"/>
            <a:ext cx="6248400" cy="465265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Daguerreotype … </a:t>
            </a:r>
            <a:r>
              <a:rPr lang="en-US" dirty="0" smtClean="0"/>
              <a:t>mid 1830’s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WHO:  Louis Jacques </a:t>
            </a:r>
            <a:r>
              <a:rPr lang="en-US" dirty="0" err="1" smtClean="0"/>
              <a:t>Mande</a:t>
            </a:r>
            <a:r>
              <a:rPr lang="en-US" dirty="0" smtClean="0"/>
              <a:t> Daguerre (business partner of </a:t>
            </a:r>
            <a:r>
              <a:rPr lang="en-US" dirty="0" err="1" smtClean="0"/>
              <a:t>Niepce</a:t>
            </a:r>
            <a:r>
              <a:rPr lang="en-US" dirty="0" smtClean="0"/>
              <a:t>)</a:t>
            </a:r>
          </a:p>
          <a:p>
            <a:r>
              <a:rPr lang="en-US" dirty="0"/>
              <a:t>WHAT:  Daguerreotype</a:t>
            </a:r>
            <a:endParaRPr lang="en-US" dirty="0" smtClean="0"/>
          </a:p>
          <a:p>
            <a:r>
              <a:rPr lang="en-US" dirty="0" smtClean="0"/>
              <a:t>DEVELOPING TIME:  ½ hour</a:t>
            </a:r>
          </a:p>
          <a:p>
            <a:r>
              <a:rPr lang="en-US" dirty="0" smtClean="0"/>
              <a:t>MATERIAL:  </a:t>
            </a:r>
          </a:p>
          <a:p>
            <a:pPr lvl="1"/>
            <a:r>
              <a:rPr lang="en-US" dirty="0" smtClean="0"/>
              <a:t>Invention was an ACCIDENT! (The vapors from spilled MERCURY affix the image to the plate)</a:t>
            </a:r>
          </a:p>
          <a:p>
            <a:pPr lvl="1"/>
            <a:r>
              <a:rPr lang="en-US" dirty="0" smtClean="0"/>
              <a:t>Image is made permanent by immersing it in a SALT based solution</a:t>
            </a:r>
          </a:p>
          <a:p>
            <a:pPr lvl="1"/>
            <a:r>
              <a:rPr lang="en-US" dirty="0"/>
              <a:t>PROCESS ONLY MAKES ONE COPY, </a:t>
            </a:r>
            <a:r>
              <a:rPr lang="en-US" dirty="0" smtClean="0"/>
              <a:t> The </a:t>
            </a:r>
            <a:r>
              <a:rPr lang="en-US" dirty="0"/>
              <a:t>plate IS the COPY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PRO:</a:t>
            </a:r>
          </a:p>
          <a:p>
            <a:r>
              <a:rPr lang="en-US" dirty="0" smtClean="0"/>
              <a:t>CON: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Daguerreotype Camera</a:t>
            </a:r>
            <a:endParaRPr lang="en-US" dirty="0"/>
          </a:p>
        </p:txBody>
      </p:sp>
      <p:pic>
        <p:nvPicPr>
          <p:cNvPr id="4" name="Content Placeholder 3" descr="daguerreotype-camera_4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025608" cy="4281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Daguerreotype Process </a:t>
            </a:r>
            <a:endParaRPr lang="en-US" dirty="0"/>
          </a:p>
        </p:txBody>
      </p:sp>
      <p:pic>
        <p:nvPicPr>
          <p:cNvPr id="4" name="Content Placeholder 3" descr="pic_dag_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46250" y="1295400"/>
            <a:ext cx="5651500" cy="1346200"/>
          </a:xfrm>
        </p:spPr>
      </p:pic>
      <p:pic>
        <p:nvPicPr>
          <p:cNvPr id="5" name="Picture 4" descr="pic_dag_0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2641600"/>
            <a:ext cx="2819400" cy="1993900"/>
          </a:xfrm>
          <a:prstGeom prst="rect">
            <a:avLst/>
          </a:prstGeom>
        </p:spPr>
      </p:pic>
      <p:pic>
        <p:nvPicPr>
          <p:cNvPr id="6" name="Picture 5" descr="pic_dag_0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41600"/>
            <a:ext cx="2832100" cy="1993900"/>
          </a:xfrm>
          <a:prstGeom prst="rect">
            <a:avLst/>
          </a:prstGeom>
        </p:spPr>
      </p:pic>
      <p:pic>
        <p:nvPicPr>
          <p:cNvPr id="7" name="Picture 6" descr="pic_dag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635500"/>
            <a:ext cx="5651500" cy="1498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first_daguerreotyp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0843" y="457200"/>
            <a:ext cx="7050157" cy="506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67400" y="4800600"/>
            <a:ext cx="4267200" cy="20574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Daguerre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Artists Studio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1837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DStempleD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609600"/>
            <a:ext cx="7010400" cy="506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91200" y="4876800"/>
            <a:ext cx="4267200" cy="20574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Daguerre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Boulevard du Temple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1838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Occupational Portrait – 1850’s</a:t>
            </a:r>
            <a:endParaRPr lang="en-US" dirty="0"/>
          </a:p>
        </p:txBody>
      </p:sp>
      <p:pic>
        <p:nvPicPr>
          <p:cNvPr id="6" name="Content Placeholder 5" descr="FIG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3656" y="1219201"/>
            <a:ext cx="399772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3g03598r.jpg"/>
          <p:cNvPicPr>
            <a:picLocks noChangeAspect="1"/>
          </p:cNvPicPr>
          <p:nvPr/>
        </p:nvPicPr>
        <p:blipFill>
          <a:blip r:embed="rId3"/>
          <a:srcRect l="7739" t="14545" r="16607" b="9818"/>
          <a:stretch>
            <a:fillRect/>
          </a:stretch>
        </p:blipFill>
        <p:spPr>
          <a:xfrm>
            <a:off x="4724400" y="1219200"/>
            <a:ext cx="4025412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CALOTYPE - 1835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WHO:  Henry </a:t>
            </a:r>
            <a:r>
              <a:rPr lang="en-US" dirty="0"/>
              <a:t>Fox Talbot</a:t>
            </a:r>
          </a:p>
          <a:p>
            <a:r>
              <a:rPr lang="en-US" dirty="0" smtClean="0"/>
              <a:t>WHAT</a:t>
            </a:r>
            <a:r>
              <a:rPr lang="en-US" dirty="0"/>
              <a:t>:  CALOTYPE:  Greek for “beautiful impression”</a:t>
            </a:r>
          </a:p>
          <a:p>
            <a:r>
              <a:rPr lang="en-US" dirty="0" smtClean="0"/>
              <a:t>DEVELOPING TIME:  1 HOUR </a:t>
            </a:r>
          </a:p>
          <a:p>
            <a:r>
              <a:rPr lang="en-US" dirty="0" smtClean="0"/>
              <a:t>MATERIAL</a:t>
            </a:r>
            <a:r>
              <a:rPr lang="en-US" dirty="0"/>
              <a:t>:  Announces he can fix images on PAPER</a:t>
            </a:r>
          </a:p>
          <a:p>
            <a:r>
              <a:rPr lang="en-US" dirty="0" smtClean="0"/>
              <a:t>PRO:</a:t>
            </a:r>
          </a:p>
          <a:p>
            <a:r>
              <a:rPr lang="en-US" dirty="0" smtClean="0"/>
              <a:t>CON:</a:t>
            </a:r>
          </a:p>
          <a:p>
            <a:endParaRPr lang="en-US" dirty="0" smtClean="0"/>
          </a:p>
          <a:p>
            <a:r>
              <a:rPr lang="en-US" dirty="0" smtClean="0"/>
              <a:t>3 weeks after the public announcement of the </a:t>
            </a:r>
            <a:r>
              <a:rPr lang="en-US" dirty="0" err="1" smtClean="0"/>
              <a:t>dauguerreotype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Sets the standard for MODERN PHOTOGRAPHY!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Earliest Paper Negative</a:t>
            </a:r>
            <a:endParaRPr lang="en-US" dirty="0"/>
          </a:p>
        </p:txBody>
      </p:sp>
      <p:pic>
        <p:nvPicPr>
          <p:cNvPr id="4" name="Content Placeholder 3" descr="459px-Latticed_window_at_lacock_abbey_18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1881" y="1251842"/>
            <a:ext cx="4003919" cy="5225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6800" y="4533900"/>
            <a:ext cx="3048000" cy="16383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Talbot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 at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Lacack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Abby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1835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PHOTOGRAPHY?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PRIMARY PURPOSE OF ART FOR CENTRURIES HAS BEEN THE RECORDING OF INFORMATION!</a:t>
            </a:r>
          </a:p>
          <a:p>
            <a:r>
              <a:rPr lang="en-US" dirty="0" smtClean="0"/>
              <a:t>Art can tell a story</a:t>
            </a:r>
          </a:p>
          <a:p>
            <a:r>
              <a:rPr lang="en-US" dirty="0" smtClean="0"/>
              <a:t>Art can capture a time period</a:t>
            </a:r>
          </a:p>
          <a:p>
            <a:r>
              <a:rPr lang="en-US" dirty="0" smtClean="0"/>
              <a:t>Art can tell a personal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openDoorB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8075" y="685800"/>
            <a:ext cx="6467849" cy="493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57924" y="5353050"/>
            <a:ext cx="3048000" cy="16383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Talbot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Open Door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1835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can you combine the SHARPNESS of the daguerreotype with the REPRODUCTABILITY of the </a:t>
            </a:r>
            <a:r>
              <a:rPr lang="en-US" sz="3600" dirty="0" err="1" smtClean="0"/>
              <a:t>calotype</a:t>
            </a:r>
            <a:r>
              <a:rPr lang="en-US" sz="3600" dirty="0" smtClean="0"/>
              <a:t>?????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</a:t>
            </a:r>
            <a:r>
              <a:rPr lang="en-US" dirty="0" err="1" smtClean="0"/>
              <a:t>Collodian</a:t>
            </a:r>
            <a:r>
              <a:rPr lang="en-US" dirty="0" smtClean="0"/>
              <a:t> - 1851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WHO:  Frederic </a:t>
            </a:r>
            <a:r>
              <a:rPr lang="en-US" dirty="0"/>
              <a:t>Scott Archer</a:t>
            </a:r>
          </a:p>
          <a:p>
            <a:r>
              <a:rPr lang="en-US" dirty="0" smtClean="0"/>
              <a:t>WHAT:  Wet </a:t>
            </a:r>
            <a:r>
              <a:rPr lang="en-US" dirty="0" err="1" smtClean="0"/>
              <a:t>Collodian</a:t>
            </a:r>
            <a:endParaRPr lang="en-US" dirty="0" smtClean="0"/>
          </a:p>
          <a:p>
            <a:r>
              <a:rPr lang="en-US" dirty="0" smtClean="0"/>
              <a:t>DEVELOPING TIME</a:t>
            </a:r>
            <a:r>
              <a:rPr lang="en-US" dirty="0"/>
              <a:t>:  Development of the photos has to happen </a:t>
            </a:r>
            <a:r>
              <a:rPr lang="en-US" u="sng" dirty="0"/>
              <a:t>immediately</a:t>
            </a:r>
            <a:r>
              <a:rPr lang="en-US" dirty="0"/>
              <a:t> after they are </a:t>
            </a:r>
            <a:r>
              <a:rPr lang="en-US" dirty="0" smtClean="0"/>
              <a:t>captured</a:t>
            </a:r>
          </a:p>
          <a:p>
            <a:r>
              <a:rPr lang="en-US" dirty="0" smtClean="0"/>
              <a:t>MATERIAL:  GLASS plate and a photographic EMULSION</a:t>
            </a:r>
          </a:p>
          <a:p>
            <a:pPr lvl="1"/>
            <a:r>
              <a:rPr lang="en-US" dirty="0" smtClean="0"/>
              <a:t>Emulsion = light sensitive liquid </a:t>
            </a:r>
            <a:endParaRPr lang="en-US" dirty="0"/>
          </a:p>
          <a:p>
            <a:pPr lvl="1"/>
            <a:r>
              <a:rPr lang="en-US" dirty="0" smtClean="0"/>
              <a:t>Glass must be kept WET</a:t>
            </a:r>
          </a:p>
          <a:p>
            <a:r>
              <a:rPr lang="en-US" dirty="0" smtClean="0"/>
              <a:t>Watch Video:  </a:t>
            </a:r>
            <a:r>
              <a:rPr lang="en-US" dirty="0" smtClean="0">
                <a:hlinkClick r:id="rId2"/>
              </a:rPr>
              <a:t>http://www.civilwarphotography.org/index.php/wet-plate-photography-a-demonstration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Wet </a:t>
            </a:r>
            <a:r>
              <a:rPr lang="en-US" dirty="0" err="1" smtClean="0"/>
              <a:t>Collodion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Portable Darkroom </a:t>
            </a:r>
            <a:endParaRPr lang="en-US" dirty="0"/>
          </a:p>
        </p:txBody>
      </p:sp>
      <p:pic>
        <p:nvPicPr>
          <p:cNvPr id="4" name="Content Placeholder 3" descr="Micklethwaite_Portable_studi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91281" y="1219200"/>
            <a:ext cx="6961438" cy="493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Eastman and Kodak</a:t>
            </a:r>
            <a:endParaRPr lang="en-US" dirty="0"/>
          </a:p>
        </p:txBody>
      </p:sp>
      <p:pic>
        <p:nvPicPr>
          <p:cNvPr id="4" name="Content Placeholder 3" descr="443px-GeorgeEastman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505199" cy="4739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68800" y="2057400"/>
            <a:ext cx="4241800" cy="321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odak_ad_18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057400"/>
            <a:ext cx="4241800" cy="3213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0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“You Press the Button, We Do the Rest”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tumblr_ly2omacri91qjgsj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521496" cy="5105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40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Kodak Camera - 1888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WHO:  George Eastman</a:t>
            </a:r>
            <a:endParaRPr lang="en-US" dirty="0"/>
          </a:p>
          <a:p>
            <a:r>
              <a:rPr lang="en-US" dirty="0" smtClean="0"/>
              <a:t>WHAT:  The Kodak Camera (The Box Camera)</a:t>
            </a:r>
          </a:p>
          <a:p>
            <a:r>
              <a:rPr lang="en-US" dirty="0" smtClean="0"/>
              <a:t>DEVELOPING TIME</a:t>
            </a:r>
            <a:r>
              <a:rPr lang="en-US" dirty="0"/>
              <a:t>:  </a:t>
            </a:r>
            <a:r>
              <a:rPr lang="en-US" dirty="0" smtClean="0"/>
              <a:t>Immediate</a:t>
            </a:r>
          </a:p>
          <a:p>
            <a:r>
              <a:rPr lang="en-US" dirty="0" smtClean="0"/>
              <a:t>MATERIAL:  ROLL FILM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PRO:  Mass produce standard photography equipment,</a:t>
            </a:r>
          </a:p>
          <a:p>
            <a:pPr lvl="1"/>
            <a:r>
              <a:rPr lang="en-US" dirty="0" smtClean="0"/>
              <a:t>Widely Available</a:t>
            </a:r>
          </a:p>
          <a:p>
            <a:pPr lvl="1"/>
            <a:r>
              <a:rPr lang="en-US" dirty="0" smtClean="0"/>
              <a:t>Affordable</a:t>
            </a:r>
          </a:p>
          <a:p>
            <a:r>
              <a:rPr lang="en-US" dirty="0" smtClean="0"/>
              <a:t>CON: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98232"/>
          </a:xfrm>
        </p:spPr>
        <p:txBody>
          <a:bodyPr>
            <a:normAutofit/>
          </a:bodyPr>
          <a:lstStyle/>
          <a:p>
            <a:r>
              <a:rPr lang="en-US" sz="2667" dirty="0" smtClean="0"/>
              <a:t>“George Eastman with a Kodak Camera” - 1890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Frederick Fargo </a:t>
            </a:r>
            <a:r>
              <a:rPr lang="en-US" sz="2400" smtClean="0"/>
              <a:t>Church </a:t>
            </a:r>
            <a:endParaRPr lang="en-US" sz="2400" dirty="0"/>
          </a:p>
        </p:txBody>
      </p:sp>
      <p:pic>
        <p:nvPicPr>
          <p:cNvPr id="4" name="Content Placeholder 3" descr="foto5-guia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22381" y="1295400"/>
            <a:ext cx="5042646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2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Camera</a:t>
            </a:r>
            <a:endParaRPr lang="en-US" dirty="0"/>
          </a:p>
        </p:txBody>
      </p:sp>
      <p:pic>
        <p:nvPicPr>
          <p:cNvPr id="4" name="Content Placeholder 3" descr="0-7645-9803-1_02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38250" y="1331912"/>
            <a:ext cx="6667500" cy="471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Film</a:t>
            </a:r>
            <a:endParaRPr lang="en-US" dirty="0"/>
          </a:p>
        </p:txBody>
      </p:sp>
      <p:pic>
        <p:nvPicPr>
          <p:cNvPr id="7" name="Picture 6" descr="3544359-black-and-white-35mm-film-negatives-of-monument-valley-hanging-on-a-clothesline-with-clothesp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258563" cy="49129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2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Aperture:  The size of the camera lens opening</a:t>
            </a:r>
          </a:p>
          <a:p>
            <a:pPr lvl="1"/>
            <a:r>
              <a:rPr lang="en-US" dirty="0" smtClean="0"/>
              <a:t>Determines the AMOUNT of LIGHT that enters the camera</a:t>
            </a:r>
          </a:p>
          <a:p>
            <a:pPr lvl="1"/>
            <a:r>
              <a:rPr lang="en-US" dirty="0" smtClean="0"/>
              <a:t>Larger APERTURES = More light exposing the film</a:t>
            </a:r>
          </a:p>
        </p:txBody>
      </p:sp>
      <p:pic>
        <p:nvPicPr>
          <p:cNvPr id="4" name="Picture 3" descr="462px-Aperture_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036888"/>
            <a:ext cx="7489703" cy="298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Shutter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Shutter Speed:  The length of time the shutter over the aperture is open</a:t>
            </a:r>
          </a:p>
          <a:p>
            <a:r>
              <a:rPr lang="en-US" dirty="0" smtClean="0"/>
              <a:t>The FASTER the shutter speed, the CLEARER the picture</a:t>
            </a:r>
          </a:p>
          <a:p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2895600"/>
            <a:ext cx="3973503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3973503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Room </a:t>
            </a:r>
            <a:endParaRPr lang="en-US" dirty="0"/>
          </a:p>
        </p:txBody>
      </p:sp>
      <p:pic>
        <p:nvPicPr>
          <p:cNvPr id="3" name="Picture 2" descr="photography-dark-room-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26694"/>
            <a:ext cx="8109207" cy="45931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Film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iframe</a:t>
            </a:r>
            <a:r>
              <a:rPr lang="en-US" dirty="0"/>
              <a:t> width="560" height="315" </a:t>
            </a:r>
            <a:r>
              <a:rPr lang="en-US" dirty="0" err="1"/>
              <a:t>src</a:t>
            </a:r>
            <a:r>
              <a:rPr lang="en-US" dirty="0"/>
              <a:t>="//</a:t>
            </a:r>
            <a:r>
              <a:rPr lang="en-US" dirty="0" err="1"/>
              <a:t>www.youtube.com</a:t>
            </a:r>
            <a:r>
              <a:rPr lang="en-US" dirty="0"/>
              <a:t>/embed/nue495wxlXo" </a:t>
            </a:r>
            <a:r>
              <a:rPr lang="en-US" dirty="0" err="1"/>
              <a:t>frameborder</a:t>
            </a:r>
            <a:r>
              <a:rPr lang="en-US" dirty="0"/>
              <a:t>="0" </a:t>
            </a:r>
            <a:r>
              <a:rPr lang="en-US" dirty="0" err="1"/>
              <a:t>allowfullscreen</a:t>
            </a:r>
            <a:r>
              <a:rPr lang="en-US" dirty="0"/>
              <a:t>&gt;&lt;/</a:t>
            </a:r>
            <a:r>
              <a:rPr lang="en-US" dirty="0" err="1"/>
              <a:t>iframe</a:t>
            </a:r>
            <a:r>
              <a:rPr lang="en-US" dirty="0"/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ADVANCEMENTS 1826 </a:t>
            </a:r>
            <a:r>
              <a:rPr lang="en-US" dirty="0"/>
              <a:t>- </a:t>
            </a:r>
            <a:r>
              <a:rPr lang="en-US" dirty="0" smtClean="0"/>
              <a:t>1900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2024</TotalTime>
  <Words>500</Words>
  <Application>Microsoft Macintosh PowerPoint</Application>
  <PresentationFormat>On-screen Show (4:3)</PresentationFormat>
  <Paragraphs>85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The History of Photography</vt:lpstr>
      <vt:lpstr>WHY USE PHOTOGRAPHY?</vt:lpstr>
      <vt:lpstr>The Camera</vt:lpstr>
      <vt:lpstr>The Film</vt:lpstr>
      <vt:lpstr>Aperture</vt:lpstr>
      <vt:lpstr>Shutter Speed</vt:lpstr>
      <vt:lpstr>The Dark Room </vt:lpstr>
      <vt:lpstr>Developing Film</vt:lpstr>
      <vt:lpstr>ADVANCEMENTS 1826 - 1900 </vt:lpstr>
      <vt:lpstr>THE FIRST PHOTOGRAPH - 1826</vt:lpstr>
      <vt:lpstr>    Joseph Nicephore Niepce  View from the Window at Le Gras 1826 </vt:lpstr>
      <vt:lpstr>The Daguerreotype … mid 1830’s</vt:lpstr>
      <vt:lpstr>The Daguerreotype Camera</vt:lpstr>
      <vt:lpstr>The Daguerreotype Process </vt:lpstr>
      <vt:lpstr>PowerPoint Presentation</vt:lpstr>
      <vt:lpstr>PowerPoint Presentation</vt:lpstr>
      <vt:lpstr>The Occupational Portrait – 1850’s</vt:lpstr>
      <vt:lpstr>CALOTYPE - 1835</vt:lpstr>
      <vt:lpstr>Earliest Paper Negative</vt:lpstr>
      <vt:lpstr>PowerPoint Presentation</vt:lpstr>
      <vt:lpstr>PROBLEM!</vt:lpstr>
      <vt:lpstr>Wet Collodian - 1851</vt:lpstr>
      <vt:lpstr>The Wet Collodion  Portable Darkroom </vt:lpstr>
      <vt:lpstr>George Eastman and Kodak</vt:lpstr>
      <vt:lpstr>“You Press the Button, We Do the Rest”</vt:lpstr>
      <vt:lpstr>The Kodak Camera - 1888</vt:lpstr>
      <vt:lpstr>“George Eastman with a Kodak Camera” - 1890 Frederick Fargo Church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Photography</dc:title>
  <dc:creator>john ryan</dc:creator>
  <cp:lastModifiedBy>Beth Kappa</cp:lastModifiedBy>
  <cp:revision>50</cp:revision>
  <cp:lastPrinted>2015-06-16T02:20:02Z</cp:lastPrinted>
  <dcterms:created xsi:type="dcterms:W3CDTF">2013-02-11T14:14:15Z</dcterms:created>
  <dcterms:modified xsi:type="dcterms:W3CDTF">2015-09-08T12:33:06Z</dcterms:modified>
</cp:coreProperties>
</file>