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56"/>
  </p:notesMasterIdLst>
  <p:handoutMasterIdLst>
    <p:handoutMasterId r:id="rId57"/>
  </p:handoutMasterIdLst>
  <p:sldIdLst>
    <p:sldId id="290" r:id="rId2"/>
    <p:sldId id="307" r:id="rId3"/>
    <p:sldId id="308" r:id="rId4"/>
    <p:sldId id="291" r:id="rId5"/>
    <p:sldId id="305" r:id="rId6"/>
    <p:sldId id="306" r:id="rId7"/>
    <p:sldId id="292" r:id="rId8"/>
    <p:sldId id="295" r:id="rId9"/>
    <p:sldId id="293" r:id="rId10"/>
    <p:sldId id="294" r:id="rId11"/>
    <p:sldId id="296" r:id="rId12"/>
    <p:sldId id="309" r:id="rId13"/>
    <p:sldId id="297" r:id="rId14"/>
    <p:sldId id="298" r:id="rId15"/>
    <p:sldId id="299" r:id="rId16"/>
    <p:sldId id="310" r:id="rId17"/>
    <p:sldId id="300" r:id="rId18"/>
    <p:sldId id="301" r:id="rId19"/>
    <p:sldId id="311" r:id="rId20"/>
    <p:sldId id="312" r:id="rId21"/>
    <p:sldId id="313" r:id="rId22"/>
    <p:sldId id="302" r:id="rId23"/>
    <p:sldId id="303" r:id="rId24"/>
    <p:sldId id="304" r:id="rId25"/>
    <p:sldId id="256" r:id="rId26"/>
    <p:sldId id="279" r:id="rId27"/>
    <p:sldId id="257" r:id="rId28"/>
    <p:sldId id="265" r:id="rId29"/>
    <p:sldId id="271" r:id="rId30"/>
    <p:sldId id="270" r:id="rId31"/>
    <p:sldId id="269" r:id="rId32"/>
    <p:sldId id="258" r:id="rId33"/>
    <p:sldId id="266" r:id="rId34"/>
    <p:sldId id="267" r:id="rId35"/>
    <p:sldId id="268" r:id="rId36"/>
    <p:sldId id="281" r:id="rId37"/>
    <p:sldId id="282" r:id="rId38"/>
    <p:sldId id="262" r:id="rId39"/>
    <p:sldId id="280" r:id="rId40"/>
    <p:sldId id="283" r:id="rId41"/>
    <p:sldId id="272" r:id="rId42"/>
    <p:sldId id="284" r:id="rId43"/>
    <p:sldId id="285" r:id="rId44"/>
    <p:sldId id="273" r:id="rId45"/>
    <p:sldId id="287" r:id="rId46"/>
    <p:sldId id="286" r:id="rId47"/>
    <p:sldId id="274" r:id="rId48"/>
    <p:sldId id="288" r:id="rId49"/>
    <p:sldId id="289" r:id="rId50"/>
    <p:sldId id="275" r:id="rId51"/>
    <p:sldId id="264" r:id="rId52"/>
    <p:sldId id="276" r:id="rId53"/>
    <p:sldId id="277" r:id="rId54"/>
    <p:sldId id="27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4A82-0A75-B64E-B0CA-540C4B8330B9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78F2C-07DD-D34D-81BD-D70FCDAB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9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C9350-0FBD-5049-8896-799D6EEE74F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F6C5B-17D3-C047-B411-B5CEDD91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7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1879 – Electricity</a:t>
            </a:r>
          </a:p>
          <a:p>
            <a:r>
              <a:rPr lang="en-US" dirty="0" smtClean="0"/>
              <a:t>1893</a:t>
            </a:r>
            <a:r>
              <a:rPr lang="en-US" baseline="0" dirty="0" smtClean="0"/>
              <a:t> – Auto assembly lines</a:t>
            </a:r>
          </a:p>
          <a:p>
            <a:r>
              <a:rPr lang="en-US" baseline="0" dirty="0" smtClean="0"/>
              <a:t>1896 – x-ray</a:t>
            </a:r>
          </a:p>
          <a:p>
            <a:r>
              <a:rPr lang="en-US" baseline="0" dirty="0" smtClean="0"/>
              <a:t>1903 – Wright brothers, gas powered airplane</a:t>
            </a:r>
          </a:p>
          <a:p>
            <a:r>
              <a:rPr lang="en-US" baseline="0" dirty="0" smtClean="0"/>
              <a:t>1907 – Wizard of Oz is written</a:t>
            </a:r>
          </a:p>
          <a:p>
            <a:r>
              <a:rPr lang="en-US" baseline="0" dirty="0" smtClean="0"/>
              <a:t>1908 – Model t sold!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13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Hot summer day in </a:t>
            </a:r>
            <a:r>
              <a:rPr lang="en-US" dirty="0" err="1" smtClean="0"/>
              <a:t>tennemant</a:t>
            </a:r>
            <a:r>
              <a:rPr lang="en-US" dirty="0" smtClean="0"/>
              <a:t> living</a:t>
            </a:r>
          </a:p>
          <a:p>
            <a:r>
              <a:rPr lang="en-US" dirty="0" smtClean="0"/>
              <a:t>1870-1915 NYC population grows</a:t>
            </a:r>
            <a:r>
              <a:rPr lang="en-US" baseline="0" dirty="0" smtClean="0"/>
              <a:t> from 1.5 million to 5 million</a:t>
            </a:r>
          </a:p>
          <a:p>
            <a:r>
              <a:rPr lang="en-US" baseline="0" dirty="0" smtClean="0"/>
              <a:t>Congestion and overpopulation</a:t>
            </a:r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9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precise sense of location; clear, harsh light; strong geometric elements; and a sense of loneliness and melancholy.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scene is crowded, the woman in the red hat seems removed and distant, uninvolved with the man who sits with her.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9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precise sense of location; clear, harsh light; strong geometric elements; and a sense of loneliness and melancholy.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scene is crowded, the woman in the red hat seems removed and distant, uninvolved with the man who sits with her.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96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precise sense of location; clear, harsh light; strong geometric elements; and a sense of loneliness and melancholy.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scene is crowded, the woman in the red hat seems removed and distant, uninvolved with the man who sits with her.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9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Shocking</a:t>
            </a:r>
            <a:r>
              <a:rPr lang="en-US" baseline="0" dirty="0" smtClean="0"/>
              <a:t> to the artistic conventions of the city – contemporary sport</a:t>
            </a:r>
          </a:p>
          <a:p>
            <a:r>
              <a:rPr lang="en-US" baseline="0" dirty="0" smtClean="0"/>
              <a:t>Painted outdoors + used photography as a tool</a:t>
            </a:r>
          </a:p>
          <a:p>
            <a:r>
              <a:rPr lang="en-US" baseline="0" dirty="0" smtClean="0"/>
              <a:t>Introduces the camera to the American Art studio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8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Fascinated by scientific developments</a:t>
            </a:r>
          </a:p>
          <a:p>
            <a:r>
              <a:rPr lang="en-US" dirty="0" smtClean="0"/>
              <a:t>“too crudely realistic” – pushes the question “What is art”</a:t>
            </a:r>
          </a:p>
          <a:p>
            <a:r>
              <a:rPr lang="en-US" dirty="0" smtClean="0"/>
              <a:t>Previously surgery meant AMPUTATION</a:t>
            </a:r>
          </a:p>
          <a:p>
            <a:r>
              <a:rPr lang="en-US" dirty="0" smtClean="0"/>
              <a:t>Surgical Theatre</a:t>
            </a:r>
          </a:p>
          <a:p>
            <a:r>
              <a:rPr lang="en-US" dirty="0" smtClean="0"/>
              <a:t>5 doctors</a:t>
            </a:r>
          </a:p>
          <a:p>
            <a:r>
              <a:rPr lang="en-US" dirty="0" smtClean="0"/>
              <a:t>Mother shields</a:t>
            </a:r>
            <a:r>
              <a:rPr lang="en-US" baseline="0" dirty="0" smtClean="0"/>
              <a:t> her eyes</a:t>
            </a:r>
          </a:p>
          <a:p>
            <a:r>
              <a:rPr lang="en-US" baseline="0" dirty="0" smtClean="0"/>
              <a:t>“Portrait of Dr. Samuel Gross” – calm, addressing an audience</a:t>
            </a:r>
          </a:p>
          <a:p>
            <a:r>
              <a:rPr lang="en-US" baseline="0" dirty="0" smtClean="0"/>
              <a:t>One year to paint</a:t>
            </a:r>
          </a:p>
          <a:p>
            <a:r>
              <a:rPr lang="en-US" baseline="0" dirty="0" smtClean="0"/>
              <a:t>8 feet tall by 6.5 feet wide</a:t>
            </a:r>
          </a:p>
          <a:p>
            <a:r>
              <a:rPr lang="en-US" baseline="0" dirty="0" smtClean="0"/>
              <a:t>Where is the artist?</a:t>
            </a:r>
          </a:p>
          <a:p>
            <a:r>
              <a:rPr lang="en-US" baseline="0" dirty="0" smtClean="0"/>
              <a:t>How does SCALE affect the overall viewpoint of the painting?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Woman receiving</a:t>
            </a:r>
            <a:r>
              <a:rPr lang="en-US" baseline="0" dirty="0" smtClean="0"/>
              <a:t> a mastectomy </a:t>
            </a:r>
          </a:p>
          <a:p>
            <a:r>
              <a:rPr lang="en-US" baseline="0" dirty="0" smtClean="0"/>
              <a:t>Female nurse present</a:t>
            </a:r>
          </a:p>
          <a:p>
            <a:r>
              <a:rPr lang="en-US" dirty="0" smtClean="0"/>
              <a:t>Audience of men</a:t>
            </a:r>
          </a:p>
          <a:p>
            <a:r>
              <a:rPr lang="en-US" dirty="0" smtClean="0"/>
              <a:t>7 feet tall </a:t>
            </a:r>
            <a:r>
              <a:rPr lang="en-US" baseline="0" dirty="0" smtClean="0"/>
              <a:t> x 9 feet wide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r>
              <a:rPr lang="en-US" baseline="0" dirty="0" smtClean="0"/>
              <a:t> in an unreal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manifestos, didn’t really consider themselves a unified group</a:t>
            </a:r>
          </a:p>
          <a:p>
            <a:r>
              <a:rPr lang="en-US" dirty="0" smtClean="0"/>
              <a:t>United by a desire</a:t>
            </a:r>
            <a:r>
              <a:rPr lang="en-US" baseline="0" dirty="0" smtClean="0"/>
              <a:t> to tell truths about city and modern life</a:t>
            </a:r>
          </a:p>
          <a:p>
            <a:r>
              <a:rPr lang="en-US" baseline="0" dirty="0" smtClean="0"/>
              <a:t>Art is JOURNALISM!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23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Oldest Irish Bar in NYC, Men only until 1970!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1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10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Clubs</a:t>
            </a:r>
            <a:r>
              <a:rPr lang="en-US" baseline="0" dirty="0" smtClean="0"/>
              <a:t>, secret boxing matches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C5B-17D3-C047-B411-B5CEDD91BB3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9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BDB93A9-DE17-42E8-A366-46C30944BF1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9A0-73FD-8042-877C-4AE38DEB10E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9A0-73FD-8042-877C-4AE38DEB1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9A0-73FD-8042-877C-4AE38DEB10E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9A0-73FD-8042-877C-4AE38DEB1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9A0-73FD-8042-877C-4AE38DEB10E4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9A0-73FD-8042-877C-4AE38DEB1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9A0-73FD-8042-877C-4AE38DEB1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9A0-73FD-8042-877C-4AE38DEB1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9A0-73FD-8042-877C-4AE38DEB10E4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9A0-73FD-8042-877C-4AE38DEB1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9A0-73FD-8042-877C-4AE38DEB1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BA1438B-6711-9D47-94EC-7DFCCAFE95DA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3F3B9A0-73FD-8042-877C-4AE38DEB10E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hyperlink" Target="http://en.wikipedia.org/wiki/The_White_Hous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Impressionism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did photography affect other art styles and movements?</a:t>
            </a:r>
          </a:p>
        </p:txBody>
      </p:sp>
    </p:spTree>
    <p:extLst>
      <p:ext uri="{BB962C8B-B14F-4D97-AF65-F5344CB8AC3E}">
        <p14:creationId xmlns:p14="http://schemas.microsoft.com/office/powerpoint/2010/main" val="256508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451px-Whistler-Nocturne_in_black_and_g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762000"/>
            <a:ext cx="412496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New-Year-Fireworks.jpg"/>
          <p:cNvPicPr>
            <a:picLocks noChangeAspect="1"/>
          </p:cNvPicPr>
          <p:nvPr/>
        </p:nvPicPr>
        <p:blipFill>
          <a:blip r:embed="rId3"/>
          <a:srcRect r="46424"/>
          <a:stretch>
            <a:fillRect/>
          </a:stretch>
        </p:blipFill>
        <p:spPr>
          <a:xfrm>
            <a:off x="4800600" y="762001"/>
            <a:ext cx="391922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81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Cassatt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1844-1926</a:t>
            </a:r>
          </a:p>
          <a:p>
            <a:r>
              <a:rPr lang="en-US" dirty="0" smtClean="0"/>
              <a:t> Strong, independent woman</a:t>
            </a:r>
          </a:p>
          <a:p>
            <a:r>
              <a:rPr lang="en-US" dirty="0" smtClean="0"/>
              <a:t> Leaves home for Paris at age 21 to study art</a:t>
            </a:r>
          </a:p>
          <a:p>
            <a:r>
              <a:rPr lang="en-US" dirty="0" smtClean="0"/>
              <a:t> Influenced by European Impressionism</a:t>
            </a:r>
          </a:p>
          <a:p>
            <a:r>
              <a:rPr lang="en-US" dirty="0" smtClean="0"/>
              <a:t> Painted </a:t>
            </a:r>
            <a:r>
              <a:rPr lang="en-US" dirty="0" smtClean="0"/>
              <a:t> private lives of women/children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0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ary_Cassatt,_Reading_“Le_Figaro”,_1878,_Collection_Mrs._Eric_de_Spoelberch,_Haverford,_Pennsylvan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9" y="629355"/>
            <a:ext cx="4343400" cy="5436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28653" y="4495800"/>
            <a:ext cx="2916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Mary Cassatt</a:t>
            </a:r>
            <a:endParaRPr lang="en-US" dirty="0" smtClean="0"/>
          </a:p>
          <a:p>
            <a:r>
              <a:rPr lang="en-US" dirty="0" smtClean="0"/>
              <a:t>Reading “Le Figaro”</a:t>
            </a:r>
            <a:endParaRPr lang="en-US" dirty="0" smtClean="0"/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1878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6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784px-Mary_Cassatt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5769978" cy="441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55778" y="4282896"/>
            <a:ext cx="2916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Mary Cassatt</a:t>
            </a:r>
          </a:p>
          <a:p>
            <a:r>
              <a:rPr lang="en-US" dirty="0" smtClean="0"/>
              <a:t>The Boating Party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1893-94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5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93px-The_Child's_Bath_by_Mary_Cassatt_18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3962400" cy="6040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24400" y="4638764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Mary Cassatt</a:t>
            </a:r>
          </a:p>
          <a:p>
            <a:r>
              <a:rPr lang="en-US" dirty="0" smtClean="0"/>
              <a:t>The Childs Bath</a:t>
            </a:r>
          </a:p>
          <a:p>
            <a:r>
              <a:rPr lang="en-US" dirty="0" smtClean="0"/>
              <a:t>Oil on </a:t>
            </a:r>
            <a:r>
              <a:rPr lang="en-US" dirty="0" err="1" smtClean="0"/>
              <a:t>Canvaas</a:t>
            </a:r>
            <a:endParaRPr lang="en-US" dirty="0" smtClean="0"/>
          </a:p>
          <a:p>
            <a:r>
              <a:rPr lang="en-US" dirty="0" smtClean="0"/>
              <a:t>1893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9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er-And-Child-XI.jpg"/>
          <p:cNvPicPr>
            <a:picLocks noChangeAspect="1"/>
          </p:cNvPicPr>
          <p:nvPr/>
        </p:nvPicPr>
        <p:blipFill>
          <a:blip r:embed="rId2"/>
          <a:srcRect t="3600"/>
          <a:stretch>
            <a:fillRect/>
          </a:stretch>
        </p:blipFill>
        <p:spPr>
          <a:xfrm>
            <a:off x="914400" y="457200"/>
            <a:ext cx="4216400" cy="612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10200" y="4638764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Mary Cassatt</a:t>
            </a:r>
          </a:p>
          <a:p>
            <a:r>
              <a:rPr lang="en-US" dirty="0" smtClean="0"/>
              <a:t>Mother and Child XI</a:t>
            </a:r>
          </a:p>
          <a:p>
            <a:r>
              <a:rPr lang="en-US" dirty="0" smtClean="0"/>
              <a:t>Oil on </a:t>
            </a:r>
            <a:r>
              <a:rPr lang="en-US" dirty="0" err="1" smtClean="0"/>
              <a:t>Canvaas</a:t>
            </a:r>
            <a:endParaRPr lang="en-US" dirty="0" smtClean="0"/>
          </a:p>
          <a:p>
            <a:r>
              <a:rPr lang="en-US" dirty="0" smtClean="0"/>
              <a:t>1897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9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er-And-Child-XI.jpg"/>
          <p:cNvPicPr>
            <a:picLocks noChangeAspect="1"/>
          </p:cNvPicPr>
          <p:nvPr/>
        </p:nvPicPr>
        <p:blipFill rotWithShape="1">
          <a:blip r:embed="rId2"/>
          <a:srcRect t="54526" r="37674"/>
          <a:stretch/>
        </p:blipFill>
        <p:spPr>
          <a:xfrm>
            <a:off x="1905000" y="457199"/>
            <a:ext cx="5447312" cy="5985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53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painters who were the American equivalent of the major European </a:t>
            </a:r>
            <a:r>
              <a:rPr lang="en-US" dirty="0" smtClean="0"/>
              <a:t>Impressionists</a:t>
            </a:r>
          </a:p>
          <a:p>
            <a:r>
              <a:rPr lang="en-US" dirty="0" smtClean="0"/>
              <a:t>Independently </a:t>
            </a:r>
            <a:r>
              <a:rPr lang="en-US" dirty="0" smtClean="0"/>
              <a:t>exhibited in NYC to gain public attention</a:t>
            </a:r>
            <a:endParaRPr lang="en-US" dirty="0" smtClean="0"/>
          </a:p>
          <a:p>
            <a:r>
              <a:rPr lang="en-US" dirty="0" smtClean="0"/>
              <a:t> Images show </a:t>
            </a:r>
            <a:r>
              <a:rPr lang="en-US" sz="3200" b="1" dirty="0" smtClean="0"/>
              <a:t>a new American cultural identity</a:t>
            </a:r>
          </a:p>
          <a:p>
            <a:r>
              <a:rPr lang="en-US" dirty="0" smtClean="0"/>
              <a:t> Modern life should be depicted in a modern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1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b_43.116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5715000" cy="575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24600" y="500997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Childe Hassam</a:t>
            </a:r>
          </a:p>
          <a:p>
            <a:r>
              <a:rPr lang="en-US" dirty="0" smtClean="0"/>
              <a:t>Winter in Union Square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1889-90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1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1500"/>
            <a:ext cx="479107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43600" y="5033665"/>
            <a:ext cx="298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Fifth Avenue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1919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Photography vs.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Photography Benefits:</a:t>
            </a:r>
          </a:p>
          <a:p>
            <a:pPr lvl="1"/>
            <a:r>
              <a:rPr lang="en-US" dirty="0" smtClean="0"/>
              <a:t>Allows for fascinating accounts of events</a:t>
            </a:r>
          </a:p>
          <a:p>
            <a:pPr lvl="1"/>
            <a:r>
              <a:rPr lang="en-US" dirty="0" smtClean="0"/>
              <a:t>The camera can be used as an additional tool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Photography Threatens:</a:t>
            </a:r>
          </a:p>
          <a:p>
            <a:pPr lvl="1"/>
            <a:r>
              <a:rPr lang="en-US" dirty="0" smtClean="0"/>
              <a:t>Artists livelihood ?</a:t>
            </a:r>
          </a:p>
          <a:p>
            <a:pPr lvl="1"/>
            <a:r>
              <a:rPr lang="en-US" dirty="0" smtClean="0"/>
              <a:t>Threat to modern painting in general!?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58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52400"/>
            <a:ext cx="3367088" cy="6382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181600" y="5410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Avenue in the Rain</a:t>
            </a:r>
            <a:r>
              <a:rPr lang="en-US" dirty="0"/>
              <a:t>, oil on canvas, 1917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>
                <a:hlinkClick r:id="rId3" tooltip="The White House"/>
              </a:rPr>
              <a:t>The White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609600"/>
            <a:ext cx="86868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58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b_14.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6481950" cy="4637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10400" y="4419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Julian Alden Weir</a:t>
            </a:r>
          </a:p>
          <a:p>
            <a:r>
              <a:rPr lang="en-US" dirty="0" smtClean="0"/>
              <a:t>The Red Bridge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1895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3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8px-Willard_Metcalf_May_N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" y="609600"/>
            <a:ext cx="4963584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67400" y="466707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Willard Metcalf</a:t>
            </a:r>
          </a:p>
          <a:p>
            <a:r>
              <a:rPr lang="en-US" dirty="0" smtClean="0"/>
              <a:t>May Night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1906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2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Artists will continually want  to pursue the pragmatic face of America and the American experience</a:t>
            </a:r>
          </a:p>
          <a:p>
            <a:r>
              <a:rPr lang="en-US" dirty="0" smtClean="0"/>
              <a:t> Artists are going to STOP looking to European ideals and traditions and start making their own DISTINCTLY AMERICAN ART!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Realism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face of America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 of the Century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Industrialization &amp; Consumerism</a:t>
            </a:r>
          </a:p>
          <a:p>
            <a:r>
              <a:rPr lang="en-US" dirty="0" smtClean="0"/>
              <a:t>Urban lifestyles</a:t>
            </a:r>
          </a:p>
          <a:p>
            <a:r>
              <a:rPr lang="en-US" dirty="0" smtClean="0"/>
              <a:t>Science and Technology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Issues? Problems?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Artists want  to pursue the pragmatic face of America and the American experience</a:t>
            </a:r>
          </a:p>
          <a:p>
            <a:r>
              <a:rPr lang="en-US" dirty="0" smtClean="0"/>
              <a:t> Artists STOP looking to European ideals and traditions and start making their own DISTINCTLY AMERICAN ART!</a:t>
            </a:r>
          </a:p>
          <a:p>
            <a:r>
              <a:rPr lang="en-US" dirty="0" smtClean="0"/>
              <a:t>Art builds on, and reacts to what happened previously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Honest depictions of the American experience</a:t>
            </a:r>
          </a:p>
          <a:p>
            <a:r>
              <a:rPr lang="en-US" dirty="0" smtClean="0"/>
              <a:t>Uses more control of the paint</a:t>
            </a:r>
          </a:p>
          <a:p>
            <a:r>
              <a:rPr lang="en-US" sz="3200" b="1" dirty="0" smtClean="0"/>
              <a:t>Snapshots in time</a:t>
            </a:r>
          </a:p>
          <a:p>
            <a:r>
              <a:rPr lang="en-US" dirty="0" smtClean="0"/>
              <a:t>Used photography as a resource; did NOT paint en </a:t>
            </a:r>
            <a:r>
              <a:rPr lang="en-US" dirty="0" err="1" smtClean="0"/>
              <a:t>plein</a:t>
            </a:r>
            <a:r>
              <a:rPr lang="en-US" dirty="0" smtClean="0"/>
              <a:t> air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“moments in time”</a:t>
            </a:r>
          </a:p>
          <a:p>
            <a:r>
              <a:rPr lang="en-US" dirty="0" smtClean="0"/>
              <a:t>No strong mood</a:t>
            </a:r>
          </a:p>
          <a:p>
            <a:r>
              <a:rPr lang="en-US" dirty="0" smtClean="0"/>
              <a:t>Physical &amp; intellectual toughness</a:t>
            </a:r>
          </a:p>
          <a:p>
            <a:r>
              <a:rPr lang="en-US" dirty="0" smtClean="0"/>
              <a:t>Subjects:  Real life situations, human form, science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484px-EakinsTheGrossClin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922" y="685800"/>
            <a:ext cx="4364478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 is always a reaction to what has happened 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and/or </a:t>
            </a:r>
            <a:r>
              <a:rPr lang="en-US" dirty="0"/>
              <a:t>n</a:t>
            </a:r>
            <a:r>
              <a:rPr lang="en-US" dirty="0" smtClean="0"/>
              <a:t>egative reactions</a:t>
            </a:r>
            <a:endParaRPr lang="en-US" dirty="0" smtClean="0"/>
          </a:p>
          <a:p>
            <a:r>
              <a:rPr lang="en-US" dirty="0" smtClean="0"/>
              <a:t>Invention and ease of the camera changes the style of painting</a:t>
            </a:r>
          </a:p>
          <a:p>
            <a:r>
              <a:rPr lang="en-US" dirty="0" smtClean="0"/>
              <a:t>We now go back and forth from the “real” and “not so real”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15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Softer moments in time</a:t>
            </a:r>
          </a:p>
          <a:p>
            <a:r>
              <a:rPr lang="en-US" dirty="0" smtClean="0"/>
              <a:t>Snapshots </a:t>
            </a:r>
          </a:p>
          <a:p>
            <a:r>
              <a:rPr lang="en-US" dirty="0" smtClean="0"/>
              <a:t>Brushstrokes</a:t>
            </a:r>
          </a:p>
          <a:p>
            <a:r>
              <a:rPr lang="en-US" dirty="0" smtClean="0"/>
              <a:t>Subjects:  Women, domestic scenes, landscapes</a:t>
            </a:r>
            <a:endParaRPr lang="en-US" dirty="0"/>
          </a:p>
        </p:txBody>
      </p:sp>
      <p:pic>
        <p:nvPicPr>
          <p:cNvPr id="12" name="Picture 11" descr="Mother-And-Child-XI.jpg"/>
          <p:cNvPicPr>
            <a:picLocks noChangeAspect="1"/>
          </p:cNvPicPr>
          <p:nvPr/>
        </p:nvPicPr>
        <p:blipFill>
          <a:blip r:embed="rId2"/>
          <a:srcRect t="3600"/>
          <a:stretch>
            <a:fillRect/>
          </a:stretch>
        </p:blipFill>
        <p:spPr>
          <a:xfrm>
            <a:off x="4328319" y="459495"/>
            <a:ext cx="3962400" cy="5752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Impressionism vs. Realism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484px-EakinsTheGrossClin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39" y="1708990"/>
            <a:ext cx="3477586" cy="4310810"/>
          </a:xfrm>
          <a:prstGeom prst="rect">
            <a:avLst/>
          </a:prstGeom>
        </p:spPr>
      </p:pic>
      <p:pic>
        <p:nvPicPr>
          <p:cNvPr id="8" name="Picture 7" descr="Mother-And-Child-XI.jpg"/>
          <p:cNvPicPr>
            <a:picLocks noChangeAspect="1"/>
          </p:cNvPicPr>
          <p:nvPr/>
        </p:nvPicPr>
        <p:blipFill>
          <a:blip r:embed="rId3"/>
          <a:srcRect t="3600"/>
          <a:stretch>
            <a:fillRect/>
          </a:stretch>
        </p:blipFill>
        <p:spPr>
          <a:xfrm>
            <a:off x="990600" y="1676400"/>
            <a:ext cx="3124200" cy="4535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Eakins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Father of American Realism</a:t>
            </a:r>
          </a:p>
          <a:p>
            <a:r>
              <a:rPr lang="en-US" dirty="0" smtClean="0"/>
              <a:t>Paints scenes of American advancements in science and technology</a:t>
            </a:r>
          </a:p>
          <a:p>
            <a:r>
              <a:rPr lang="en-US" dirty="0" smtClean="0"/>
              <a:t>Paints outdoor sports</a:t>
            </a:r>
          </a:p>
          <a:p>
            <a:r>
              <a:rPr lang="en-US" dirty="0" smtClean="0"/>
              <a:t>Strong interest in the human figure</a:t>
            </a:r>
          </a:p>
          <a:p>
            <a:r>
              <a:rPr lang="en-US" dirty="0" smtClean="0"/>
              <a:t>“Of course, it is well to go abroad and see the works of the masters, but Americans must strike out for themselves, and only by doing this will we create a great and distinctly American art.”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Max_Schmitt_in_a_Single_Sc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7200"/>
            <a:ext cx="7239000" cy="501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5486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Thomas Eakins</a:t>
            </a:r>
          </a:p>
          <a:p>
            <a:r>
              <a:rPr lang="en-US" dirty="0" smtClean="0"/>
              <a:t>Max Schmitt in a Single Skull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1871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4px-EakinsTheGrossCli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533400"/>
            <a:ext cx="442595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48194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Thomas Eakins</a:t>
            </a:r>
          </a:p>
          <a:p>
            <a:r>
              <a:rPr lang="en-US" dirty="0" smtClean="0"/>
              <a:t>The Gross Clinic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1875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1981200"/>
            <a:ext cx="1600200" cy="1524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Thomas_Eakins,_The_Agnew_Clinic_18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513" y="553190"/>
            <a:ext cx="6644887" cy="4552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52004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Thomas Eakins</a:t>
            </a:r>
          </a:p>
          <a:p>
            <a:r>
              <a:rPr lang="en-US" dirty="0" smtClean="0"/>
              <a:t>The Agnew Clinic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1889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239000" y="2438400"/>
            <a:ext cx="838200" cy="8382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size of one object to another</a:t>
            </a:r>
            <a:endParaRPr lang="en-US" dirty="0"/>
          </a:p>
        </p:txBody>
      </p:sp>
      <p:pic>
        <p:nvPicPr>
          <p:cNvPr id="4" name="Picture 3" descr="SCALE PR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04" b="20075"/>
          <a:stretch/>
        </p:blipFill>
        <p:spPr>
          <a:xfrm>
            <a:off x="2295587" y="2667000"/>
            <a:ext cx="4333813" cy="37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6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ck_Clos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3025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1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 Eight” &amp; </a:t>
            </a:r>
            <a:br>
              <a:rPr lang="en-US" dirty="0" smtClean="0"/>
            </a:br>
            <a:r>
              <a:rPr lang="en-US" dirty="0" smtClean="0"/>
              <a:t>“The Ashcan School”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ASHCAN SCHOOL = ART </a:t>
            </a:r>
            <a:r>
              <a:rPr lang="en-US" dirty="0" smtClean="0"/>
              <a:t>MOVEMENT</a:t>
            </a:r>
          </a:p>
          <a:p>
            <a:r>
              <a:rPr lang="en-US" dirty="0" smtClean="0"/>
              <a:t>8 artists were excluded from the National Academy of Design’s annual exhibition</a:t>
            </a:r>
          </a:p>
          <a:p>
            <a:r>
              <a:rPr lang="en-US" dirty="0" smtClean="0"/>
              <a:t>These artists put together their own show</a:t>
            </a:r>
          </a:p>
          <a:p>
            <a:r>
              <a:rPr lang="en-US" dirty="0" smtClean="0"/>
              <a:t>Art should: </a:t>
            </a:r>
          </a:p>
          <a:p>
            <a:pPr lvl="1"/>
            <a:r>
              <a:rPr lang="en-US" dirty="0" smtClean="0"/>
              <a:t>Depict ORDINARY PEOPLE (poor)</a:t>
            </a:r>
          </a:p>
          <a:p>
            <a:pPr lvl="1"/>
            <a:r>
              <a:rPr lang="en-US" dirty="0" smtClean="0"/>
              <a:t>Address harsh realities of the modern world</a:t>
            </a:r>
          </a:p>
          <a:p>
            <a:pPr lvl="1"/>
            <a:r>
              <a:rPr lang="en-US" dirty="0" smtClean="0"/>
              <a:t>Direct – not polished</a:t>
            </a:r>
          </a:p>
          <a:p>
            <a:pPr lvl="1"/>
            <a:r>
              <a:rPr lang="en-US" dirty="0" smtClean="0"/>
              <a:t>Life is RAW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Ashcan Artists</a:t>
            </a:r>
            <a:endParaRPr lang="en-US" dirty="0"/>
          </a:p>
        </p:txBody>
      </p:sp>
      <p:pic>
        <p:nvPicPr>
          <p:cNvPr id="4" name="Content Placeholder 3" descr="300px-John_French_Sloan_Studi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0" b="13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632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Impressionism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52600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“Impressionism” starts in Paris (1870’s)</a:t>
            </a:r>
          </a:p>
          <a:p>
            <a:r>
              <a:rPr lang="en-US" dirty="0" smtClean="0"/>
              <a:t> Americans interpret this style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“Moments in Time”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1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Sloan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1871-1951</a:t>
            </a:r>
          </a:p>
          <a:p>
            <a:r>
              <a:rPr lang="en-US" dirty="0" smtClean="0"/>
              <a:t>Urban genre scenes</a:t>
            </a:r>
          </a:p>
          <a:p>
            <a:r>
              <a:rPr lang="en-US" dirty="0" smtClean="0"/>
              <a:t>Wanted to be known for his skills, not his content!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1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2px-McSorley's_Bar_1912_John_Slo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622156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3560" y="4819471"/>
            <a:ext cx="170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Sloan</a:t>
            </a:r>
          </a:p>
          <a:p>
            <a:r>
              <a:rPr lang="en-US" dirty="0" err="1" smtClean="0"/>
              <a:t>McSorley’s</a:t>
            </a:r>
            <a:r>
              <a:rPr lang="en-US" dirty="0" smtClean="0"/>
              <a:t> Bar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1912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48194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Sloan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Womans</a:t>
            </a:r>
            <a:r>
              <a:rPr lang="en-US" dirty="0" smtClean="0"/>
              <a:t> Work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1912</a:t>
            </a:r>
            <a:endParaRPr lang="en-US" dirty="0"/>
          </a:p>
        </p:txBody>
      </p:sp>
      <p:pic>
        <p:nvPicPr>
          <p:cNvPr id="4" name="Picture 3" descr="ump.secure_um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4648200" cy="57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9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Bellows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1882-1905</a:t>
            </a:r>
          </a:p>
          <a:p>
            <a:r>
              <a:rPr lang="en-US" dirty="0"/>
              <a:t>From Columbus – went to OSU from 1901-1904 – played baseball and basketball</a:t>
            </a:r>
          </a:p>
          <a:p>
            <a:r>
              <a:rPr lang="en-US" dirty="0"/>
              <a:t>Chose painting over his career as a baseball player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p.secure_um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43" y="304800"/>
            <a:ext cx="6960358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0283" y="5486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Bellows</a:t>
            </a:r>
          </a:p>
          <a:p>
            <a:r>
              <a:rPr lang="en-US" dirty="0" smtClean="0"/>
              <a:t>Stag at Sharkey’s 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1909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4886235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Bellows</a:t>
            </a:r>
          </a:p>
          <a:p>
            <a:r>
              <a:rPr lang="en-US" dirty="0" smtClean="0"/>
              <a:t>Cliff Dwellers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1913</a:t>
            </a:r>
            <a:endParaRPr lang="en-US" dirty="0"/>
          </a:p>
        </p:txBody>
      </p:sp>
      <p:pic>
        <p:nvPicPr>
          <p:cNvPr id="4" name="Picture 3" descr="250px-Bellows_CliffDwell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09235"/>
            <a:ext cx="5715000" cy="5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6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Hopper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1882-1967</a:t>
            </a:r>
          </a:p>
          <a:p>
            <a:r>
              <a:rPr lang="en-US" dirty="0" smtClean="0"/>
              <a:t>Worked as an illustrator</a:t>
            </a:r>
          </a:p>
          <a:p>
            <a:r>
              <a:rPr lang="en-US" dirty="0"/>
              <a:t>Great art is the outward expression of an inner life in the </a:t>
            </a:r>
            <a:r>
              <a:rPr lang="en-US" dirty="0" smtClean="0"/>
              <a:t>artist</a:t>
            </a:r>
          </a:p>
          <a:p>
            <a:r>
              <a:rPr lang="en-US" dirty="0" smtClean="0"/>
              <a:t>Themes of </a:t>
            </a:r>
            <a:r>
              <a:rPr lang="en-US" dirty="0" err="1" smtClean="0"/>
              <a:t>lonliness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9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4572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Edward Hopper</a:t>
            </a:r>
          </a:p>
          <a:p>
            <a:r>
              <a:rPr lang="en-US" dirty="0" smtClean="0"/>
              <a:t>New York Restaurant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1922</a:t>
            </a:r>
            <a:endParaRPr lang="en-US" dirty="0"/>
          </a:p>
        </p:txBody>
      </p:sp>
      <p:pic>
        <p:nvPicPr>
          <p:cNvPr id="2" name="Picture 1" descr="New_york_restaurant_by_edward_hop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2" y="914400"/>
            <a:ext cx="6125618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4572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Edward Hopper</a:t>
            </a:r>
          </a:p>
          <a:p>
            <a:r>
              <a:rPr lang="en-US" dirty="0" smtClean="0"/>
              <a:t>House by the Railroad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1925</a:t>
            </a:r>
            <a:endParaRPr lang="en-US" dirty="0"/>
          </a:p>
        </p:txBody>
      </p:sp>
      <p:pic>
        <p:nvPicPr>
          <p:cNvPr id="4" name="Picture 3" descr="CRI_1563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60886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5410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Edward Hopper</a:t>
            </a:r>
          </a:p>
          <a:p>
            <a:r>
              <a:rPr lang="en-US" dirty="0" err="1" smtClean="0"/>
              <a:t>Nighhawks</a:t>
            </a:r>
            <a:endParaRPr lang="en-US" dirty="0" smtClean="0"/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1942</a:t>
            </a:r>
            <a:endParaRPr lang="en-US" dirty="0"/>
          </a:p>
        </p:txBody>
      </p:sp>
      <p:pic>
        <p:nvPicPr>
          <p:cNvPr id="4" name="Picture 3" descr="300px-Nighthawks_by_Edward_Hopper_19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902270" cy="43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Atmospheric affects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painting that shows different times of day </a:t>
            </a:r>
          </a:p>
          <a:p>
            <a:r>
              <a:rPr lang="en-US" dirty="0" smtClean="0"/>
              <a:t>Uses short brush </a:t>
            </a:r>
            <a:r>
              <a:rPr lang="en-US" dirty="0" smtClean="0"/>
              <a:t>strokes</a:t>
            </a:r>
          </a:p>
          <a:p>
            <a:r>
              <a:rPr lang="en-US" dirty="0" smtClean="0"/>
              <a:t>Layer </a:t>
            </a:r>
            <a:r>
              <a:rPr lang="en-US" dirty="0" smtClean="0"/>
              <a:t>“opposite” or complimentary colors</a:t>
            </a:r>
          </a:p>
          <a:p>
            <a:r>
              <a:rPr lang="en-US" dirty="0" smtClean="0"/>
              <a:t>Enhances the mood or </a:t>
            </a:r>
            <a:r>
              <a:rPr lang="en-US" dirty="0" smtClean="0"/>
              <a:t>feeling</a:t>
            </a:r>
          </a:p>
          <a:p>
            <a:r>
              <a:rPr lang="en-US" dirty="0" smtClean="0"/>
              <a:t>Sometimes done “En </a:t>
            </a:r>
            <a:r>
              <a:rPr lang="en-US" dirty="0" err="1"/>
              <a:t>Plein</a:t>
            </a:r>
            <a:r>
              <a:rPr lang="en-US" dirty="0"/>
              <a:t> </a:t>
            </a:r>
            <a:r>
              <a:rPr lang="en-US" dirty="0" smtClean="0"/>
              <a:t>Air” = on the spot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7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Realism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Draws attention to the everyday conditions of the working classes and the poor, and are critical of the social structures that maintain these conditions.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Photography goes from documenting the world to documenting it for a cause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riis_five_cents_lodg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914400"/>
            <a:ext cx="5753982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0" y="4572000"/>
            <a:ext cx="32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Jacob Riis</a:t>
            </a:r>
          </a:p>
          <a:p>
            <a:r>
              <a:rPr lang="en-US" dirty="0" smtClean="0"/>
              <a:t>Five Cents Lodging</a:t>
            </a:r>
          </a:p>
          <a:p>
            <a:r>
              <a:rPr lang="en-US" dirty="0" smtClean="0"/>
              <a:t>Photograph</a:t>
            </a:r>
          </a:p>
          <a:p>
            <a:r>
              <a:rPr lang="en-US" dirty="0" smtClean="0"/>
              <a:t>1889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hine_girl_wor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6285652" cy="4419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86600" y="4343400"/>
            <a:ext cx="32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Hine</a:t>
            </a:r>
          </a:p>
          <a:p>
            <a:r>
              <a:rPr lang="en-US" dirty="0" smtClean="0"/>
              <a:t>Girl Worker</a:t>
            </a:r>
          </a:p>
          <a:p>
            <a:r>
              <a:rPr lang="en-US" dirty="0" smtClean="0"/>
              <a:t>Photograph</a:t>
            </a:r>
          </a:p>
          <a:p>
            <a:r>
              <a:rPr lang="en-US" dirty="0" smtClean="0"/>
              <a:t>1908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lange_migrant_mot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12832"/>
            <a:ext cx="4182895" cy="5443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5000" y="4955996"/>
            <a:ext cx="32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Dorthea</a:t>
            </a:r>
            <a:r>
              <a:rPr lang="en-US" sz="2800" b="1" dirty="0" smtClean="0"/>
              <a:t> Lange</a:t>
            </a:r>
          </a:p>
          <a:p>
            <a:r>
              <a:rPr lang="en-US" dirty="0" smtClean="0"/>
              <a:t>Migrant Mother</a:t>
            </a:r>
          </a:p>
          <a:p>
            <a:r>
              <a:rPr lang="en-US" dirty="0" smtClean="0"/>
              <a:t>Photograph</a:t>
            </a:r>
          </a:p>
          <a:p>
            <a:r>
              <a:rPr lang="en-US" dirty="0" smtClean="0"/>
              <a:t>1936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ression_sunr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0" y="381000"/>
            <a:ext cx="7416040" cy="60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5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Whistler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1834-1903</a:t>
            </a:r>
          </a:p>
          <a:p>
            <a:r>
              <a:rPr lang="en-US" dirty="0" smtClean="0"/>
              <a:t>“art for arts sake”</a:t>
            </a:r>
          </a:p>
          <a:p>
            <a:r>
              <a:rPr lang="en-US" dirty="0" smtClean="0"/>
              <a:t>If the photograph exists, why paint realistically?</a:t>
            </a:r>
          </a:p>
          <a:p>
            <a:r>
              <a:rPr lang="en-US" dirty="0" smtClean="0"/>
              <a:t>SEE THE PAINT, SEE THE BRUSHSTROKES</a:t>
            </a:r>
          </a:p>
          <a:p>
            <a:r>
              <a:rPr lang="en-US" dirty="0" smtClean="0"/>
              <a:t>Some titles have “music related names”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1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“Symphony in White” – Whistler, 1864</a:t>
            </a:r>
            <a:br>
              <a:rPr lang="en-US" sz="3200" dirty="0" smtClean="0"/>
            </a:br>
            <a:r>
              <a:rPr lang="en-US" sz="3200" dirty="0" smtClean="0"/>
              <a:t>“Sarah </a:t>
            </a:r>
            <a:r>
              <a:rPr lang="en-US" sz="3200" dirty="0" err="1" smtClean="0"/>
              <a:t>Berndhart</a:t>
            </a:r>
            <a:r>
              <a:rPr lang="en-US" sz="3200" dirty="0" smtClean="0"/>
              <a:t>” – </a:t>
            </a:r>
            <a:r>
              <a:rPr lang="en-US" sz="3200" dirty="0" err="1" smtClean="0"/>
              <a:t>Sarony</a:t>
            </a:r>
            <a:r>
              <a:rPr lang="en-US" sz="3200" dirty="0" smtClean="0"/>
              <a:t>, 1864</a:t>
            </a:r>
            <a:endParaRPr lang="en-US" sz="3200" dirty="0"/>
          </a:p>
        </p:txBody>
      </p:sp>
      <p:pic>
        <p:nvPicPr>
          <p:cNvPr id="3" name="Picture 2" descr="Whistler_James_Symphony_in_White_no_2_(The_Little_White_Girl)_18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01396"/>
            <a:ext cx="2819400" cy="4447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 descr="300px-Félix_Nadar_1820-1910_portraits_Sarah_Bernhard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96288"/>
            <a:ext cx="3200400" cy="4459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37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451px-Whistler-Nocturne_in_black_and_g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399"/>
            <a:ext cx="4354125" cy="579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86400" y="4038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Whistler</a:t>
            </a:r>
          </a:p>
          <a:p>
            <a:r>
              <a:rPr lang="en-US" dirty="0" smtClean="0"/>
              <a:t>Nocturne in Black and Gold</a:t>
            </a:r>
          </a:p>
          <a:p>
            <a:r>
              <a:rPr lang="en-US" dirty="0" smtClean="0"/>
              <a:t>Oil on Panel</a:t>
            </a:r>
          </a:p>
          <a:p>
            <a:r>
              <a:rPr lang="en-US" dirty="0" smtClean="0"/>
              <a:t>1875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4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4027</TotalTime>
  <Words>1288</Words>
  <Application>Microsoft Macintosh PowerPoint</Application>
  <PresentationFormat>On-screen Show (4:3)</PresentationFormat>
  <Paragraphs>254</Paragraphs>
  <Slides>54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Capital</vt:lpstr>
      <vt:lpstr>American Impressionism</vt:lpstr>
      <vt:lpstr>Photography vs. Painting</vt:lpstr>
      <vt:lpstr>Art is always a reaction to what has happened previously</vt:lpstr>
      <vt:lpstr>American Impressionism</vt:lpstr>
      <vt:lpstr>Atmospheric affects of light</vt:lpstr>
      <vt:lpstr>PowerPoint Presentation</vt:lpstr>
      <vt:lpstr>James Whistler</vt:lpstr>
      <vt:lpstr>“Symphony in White” – Whistler, 1864 “Sarah Berndhart” – Sarony, 1864</vt:lpstr>
      <vt:lpstr>PowerPoint Presentation</vt:lpstr>
      <vt:lpstr>PowerPoint Presentation</vt:lpstr>
      <vt:lpstr>Mary Cassatt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Forward</vt:lpstr>
      <vt:lpstr>American Realism</vt:lpstr>
      <vt:lpstr>Turn of the Century America</vt:lpstr>
      <vt:lpstr>Remember…</vt:lpstr>
      <vt:lpstr>Realism</vt:lpstr>
      <vt:lpstr>Realism</vt:lpstr>
      <vt:lpstr>Impressionism</vt:lpstr>
      <vt:lpstr>Impressionism vs. Realism</vt:lpstr>
      <vt:lpstr>Thomas Eakins</vt:lpstr>
      <vt:lpstr>PowerPoint Presentation</vt:lpstr>
      <vt:lpstr>PowerPoint Presentation</vt:lpstr>
      <vt:lpstr>PowerPoint Presentation</vt:lpstr>
      <vt:lpstr>SCALE</vt:lpstr>
      <vt:lpstr>PowerPoint Presentation</vt:lpstr>
      <vt:lpstr>“The Eight” &amp;  “The Ashcan School”</vt:lpstr>
      <vt:lpstr>The Ashcan Artists</vt:lpstr>
      <vt:lpstr>John Sloan</vt:lpstr>
      <vt:lpstr>PowerPoint Presentation</vt:lpstr>
      <vt:lpstr>PowerPoint Presentation</vt:lpstr>
      <vt:lpstr>George Bellows</vt:lpstr>
      <vt:lpstr>PowerPoint Presentation</vt:lpstr>
      <vt:lpstr>PowerPoint Presentation</vt:lpstr>
      <vt:lpstr>Edward Hopper</vt:lpstr>
      <vt:lpstr>PowerPoint Presentation</vt:lpstr>
      <vt:lpstr>PowerPoint Presentation</vt:lpstr>
      <vt:lpstr>PowerPoint Presentation</vt:lpstr>
      <vt:lpstr>Social Realism</vt:lpstr>
      <vt:lpstr>Journalism</vt:lpstr>
      <vt:lpstr>PowerPoint Presentation</vt:lpstr>
      <vt:lpstr>PowerPoint Presentation</vt:lpstr>
      <vt:lpstr>PowerPoint Presentation</vt:lpstr>
    </vt:vector>
  </TitlesOfParts>
  <Company>Holy Name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Kappa</dc:creator>
  <cp:lastModifiedBy>Beth Kappa</cp:lastModifiedBy>
  <cp:revision>29</cp:revision>
  <cp:lastPrinted>2013-09-30T13:20:53Z</cp:lastPrinted>
  <dcterms:created xsi:type="dcterms:W3CDTF">2013-02-28T14:12:35Z</dcterms:created>
  <dcterms:modified xsi:type="dcterms:W3CDTF">2015-09-23T13:30:15Z</dcterms:modified>
</cp:coreProperties>
</file>