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1"/>
  </p:sldMasterIdLst>
  <p:notesMasterIdLst>
    <p:notesMasterId r:id="rId47"/>
  </p:notesMasterIdLst>
  <p:sldIdLst>
    <p:sldId id="256" r:id="rId2"/>
    <p:sldId id="272" r:id="rId3"/>
    <p:sldId id="257" r:id="rId4"/>
    <p:sldId id="341" r:id="rId5"/>
    <p:sldId id="310" r:id="rId6"/>
    <p:sldId id="258" r:id="rId7"/>
    <p:sldId id="273" r:id="rId8"/>
    <p:sldId id="274" r:id="rId9"/>
    <p:sldId id="275" r:id="rId10"/>
    <p:sldId id="276" r:id="rId11"/>
    <p:sldId id="280" r:id="rId12"/>
    <p:sldId id="282" r:id="rId13"/>
    <p:sldId id="311" r:id="rId14"/>
    <p:sldId id="34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43" r:id="rId23"/>
    <p:sldId id="320" r:id="rId24"/>
    <p:sldId id="321" r:id="rId25"/>
    <p:sldId id="322" r:id="rId26"/>
    <p:sldId id="323" r:id="rId27"/>
    <p:sldId id="325" r:id="rId28"/>
    <p:sldId id="326" r:id="rId29"/>
    <p:sldId id="291" r:id="rId30"/>
    <p:sldId id="292" r:id="rId31"/>
    <p:sldId id="309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40" r:id="rId45"/>
    <p:sldId id="33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DD39B-535A-CE45-A49A-8E1EADD20F3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9910A-1E63-8149-B11D-DA5361CF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://en.wikipedia.org/wiki/Eros_(concept)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na_Lisa" TargetMode="External"/><Relationship Id="rId4" Type="http://schemas.openxmlformats.org/officeDocument/2006/relationships/hyperlink" Target="http://en.wikipedia.org/wiki/Pu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1A08-F8D3-9A49-8223-5B815F3DF8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Brooklyn Bridge, Oil on Canvas, 1919-1920</a:t>
            </a:r>
          </a:p>
          <a:p>
            <a:r>
              <a:rPr lang="en-US" dirty="0" smtClean="0"/>
              <a:t>Directional Energy</a:t>
            </a:r>
          </a:p>
          <a:p>
            <a:r>
              <a:rPr lang="en-US" dirty="0" smtClean="0"/>
              <a:t>excitement and motion of modern life, I</a:t>
            </a:r>
          </a:p>
          <a:p>
            <a:r>
              <a:rPr lang="en-US" dirty="0" smtClean="0"/>
              <a:t>n Stella’s hands the image of the Bridge also becomes a powerful icon of stability and solidarity.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1A08-F8D3-9A49-8223-5B815F3DF8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other galleries in the United States were showing works with such abstract and dynamic content at that time.</a:t>
            </a:r>
          </a:p>
          <a:p>
            <a:r>
              <a:rPr lang="en-US" dirty="0" smtClean="0"/>
              <a:t>“the </a:t>
            </a:r>
            <a:r>
              <a:rPr lang="en-US" dirty="0" err="1" smtClean="0"/>
              <a:t>gibberings</a:t>
            </a:r>
            <a:r>
              <a:rPr lang="en-US" dirty="0" smtClean="0"/>
              <a:t> of a lunatic”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21A08-F8D3-9A49-8223-5B815F3DF8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Ashcan artists help organize the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8D32-9E14-A64C-8DA9-79FA0EA2E0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2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sounds like the French phrase "</a:t>
            </a:r>
            <a:r>
              <a:rPr lang="en-US" dirty="0" smtClean="0">
                <a:hlinkClick r:id="rId3" tooltip="Eros (concept)"/>
              </a:rPr>
              <a:t>Eros</a:t>
            </a:r>
            <a:r>
              <a:rPr lang="en-US" dirty="0" smtClean="0"/>
              <a:t>, </a:t>
            </a:r>
            <a:r>
              <a:rPr lang="en-US" dirty="0" err="1" smtClean="0"/>
              <a:t>c'est</a:t>
            </a:r>
            <a:r>
              <a:rPr lang="en-US" dirty="0" smtClean="0"/>
              <a:t> la vie", which may be translated as "Eros, such is life". It has also been read as "</a:t>
            </a:r>
            <a:r>
              <a:rPr lang="en-US" dirty="0" err="1" smtClean="0"/>
              <a:t>arroser</a:t>
            </a:r>
            <a:r>
              <a:rPr lang="en-US" dirty="0" smtClean="0"/>
              <a:t> la vie" ("to make a toast to life").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8D32-9E14-A64C-8DA9-79FA0EA2E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poster-copy of the </a:t>
            </a:r>
            <a:r>
              <a:rPr lang="en-US" i="1" dirty="0" smtClean="0">
                <a:hlinkClick r:id="rId3" tooltip="Mona Lisa"/>
              </a:rPr>
              <a:t>Mona Lisa</a:t>
            </a:r>
            <a:r>
              <a:rPr lang="en-US" dirty="0" smtClean="0"/>
              <a:t> with a moustache drawn on it</a:t>
            </a:r>
          </a:p>
          <a:p>
            <a:r>
              <a:rPr lang="en-US" dirty="0" smtClean="0"/>
              <a:t>The name of the piece, </a:t>
            </a:r>
            <a:r>
              <a:rPr lang="en-US" i="1" dirty="0" smtClean="0"/>
              <a:t>L.H.O.O.Q.</a:t>
            </a:r>
            <a:r>
              <a:rPr lang="en-US" dirty="0" smtClean="0"/>
              <a:t> (in French </a:t>
            </a:r>
            <a:r>
              <a:rPr lang="en-US" i="1" dirty="0" err="1" smtClean="0"/>
              <a:t>èl</a:t>
            </a:r>
            <a:r>
              <a:rPr lang="en-US" i="1" dirty="0" smtClean="0"/>
              <a:t> ache o o </a:t>
            </a:r>
            <a:r>
              <a:rPr lang="en-US" i="1" dirty="0" err="1" smtClean="0"/>
              <a:t>qu</a:t>
            </a:r>
            <a:r>
              <a:rPr lang="en-US" dirty="0" smtClean="0"/>
              <a:t>), is a </a:t>
            </a:r>
            <a:r>
              <a:rPr lang="en-US" dirty="0" smtClean="0">
                <a:hlinkClick r:id="rId4" tooltip="Pun"/>
              </a:rPr>
              <a:t>pun</a:t>
            </a:r>
            <a:r>
              <a:rPr lang="en-US" dirty="0" smtClean="0"/>
              <a:t>, since the letters when pronounced in French form the sentence "</a:t>
            </a:r>
            <a:r>
              <a:rPr lang="en-US" i="1" dirty="0" smtClean="0"/>
              <a:t>Elle a </a:t>
            </a:r>
            <a:r>
              <a:rPr lang="en-US" i="1" dirty="0" err="1" smtClean="0"/>
              <a:t>chaud</a:t>
            </a:r>
            <a:r>
              <a:rPr lang="en-US" i="1" dirty="0" smtClean="0"/>
              <a:t> au </a:t>
            </a:r>
            <a:r>
              <a:rPr lang="en-US" i="1" dirty="0" err="1" smtClean="0"/>
              <a:t>cul</a:t>
            </a:r>
            <a:r>
              <a:rPr lang="en-US" dirty="0" smtClean="0"/>
              <a:t>", which can be roughly translated as "Her ass is hot", or more accurately "She is really horny"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8D32-9E14-A64C-8DA9-79FA0EA2E0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A86B26-4B10-CB4E-B7C5-B6F9BE8CE774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C5ECCA5-02E2-4A4B-B688-0DAB0F5DC0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MODERNISM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are finally here!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Youth &amp; Violence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Concepts of the FUTURE</a:t>
            </a:r>
            <a:endParaRPr lang="en-US" dirty="0"/>
          </a:p>
        </p:txBody>
      </p:sp>
      <p:pic>
        <p:nvPicPr>
          <p:cNvPr id="5" name="Picture 4" descr="GBalla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61440"/>
            <a:ext cx="6004507" cy="4139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Decide which art style fits the following American Artists…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FAUVISM?</a:t>
            </a:r>
          </a:p>
          <a:p>
            <a:r>
              <a:rPr lang="en-US" sz="4400" dirty="0" smtClean="0"/>
              <a:t>CUBISM?</a:t>
            </a:r>
          </a:p>
          <a:p>
            <a:r>
              <a:rPr lang="en-US" sz="4400" dirty="0" smtClean="0"/>
              <a:t>FUTURISM?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52004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Weber</a:t>
            </a:r>
          </a:p>
          <a:p>
            <a:r>
              <a:rPr lang="en-US" dirty="0" smtClean="0"/>
              <a:t>Avoirdupois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1915</a:t>
            </a:r>
            <a:endParaRPr lang="en-US" dirty="0"/>
          </a:p>
        </p:txBody>
      </p:sp>
      <p:pic>
        <p:nvPicPr>
          <p:cNvPr id="4" name="Picture 3" descr="492px-MaxWeberPain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1025"/>
            <a:ext cx="4771677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WEBER 1881-1961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73526" cy="4144963"/>
          </a:xfrm>
        </p:spPr>
        <p:txBody>
          <a:bodyPr/>
          <a:lstStyle/>
          <a:p>
            <a:r>
              <a:rPr lang="en-US" dirty="0" smtClean="0"/>
              <a:t>Brings Cubism to the US</a:t>
            </a:r>
          </a:p>
          <a:p>
            <a:r>
              <a:rPr lang="en-US" dirty="0" smtClean="0"/>
              <a:t>Calls his work “kaleidoscopic still </a:t>
            </a:r>
            <a:r>
              <a:rPr lang="en-US" dirty="0" err="1" smtClean="0"/>
              <a:t>lifes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Influenced by Picasso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en-US" dirty="0"/>
          </a:p>
        </p:txBody>
      </p:sp>
      <p:pic>
        <p:nvPicPr>
          <p:cNvPr id="5" name="Picture 4" descr="469px-Brooklyn_Museum_-_The_Cellist_-_Max_Weber_-_over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308219" cy="55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 smtClean="0">
                <a:solidFill>
                  <a:srgbClr val="660066"/>
                </a:solidFill>
              </a:rPr>
              <a:t>Weber – Composition with Three Figures, 1910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8518" y="1655763"/>
            <a:ext cx="3657600" cy="4140200"/>
          </a:xfrm>
        </p:spPr>
        <p:txBody>
          <a:bodyPr/>
          <a:lstStyle/>
          <a:p>
            <a:r>
              <a:rPr lang="en-US" dirty="0" smtClean="0"/>
              <a:t>Picasso - Les </a:t>
            </a:r>
            <a:r>
              <a:rPr lang="en-US" dirty="0" err="1" smtClean="0"/>
              <a:t>Demoisselles</a:t>
            </a:r>
            <a:r>
              <a:rPr lang="en-US" dirty="0" smtClean="0"/>
              <a:t> </a:t>
            </a:r>
            <a:r>
              <a:rPr lang="en-US" dirty="0" err="1" smtClean="0"/>
              <a:t>d’Avignon</a:t>
            </a:r>
            <a:r>
              <a:rPr lang="en-US" dirty="0" smtClean="0"/>
              <a:t>, 1907</a:t>
            </a:r>
            <a:endParaRPr lang="en-US" dirty="0"/>
          </a:p>
        </p:txBody>
      </p:sp>
      <p:pic>
        <p:nvPicPr>
          <p:cNvPr id="3" name="Picture 2" descr="Les_Demoiselles_d'Avign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2362200"/>
            <a:ext cx="3911950" cy="405725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fkkVzE05Im2WCc77KtNikA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97835"/>
            <a:ext cx="281940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7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49911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2004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Alfred Henry Maurer</a:t>
            </a:r>
          </a:p>
          <a:p>
            <a:r>
              <a:rPr lang="en-US" dirty="0" smtClean="0"/>
              <a:t>Two Sisters</a:t>
            </a:r>
          </a:p>
          <a:p>
            <a:r>
              <a:rPr lang="en-US" dirty="0" smtClean="0"/>
              <a:t>Oil on Board</a:t>
            </a:r>
          </a:p>
          <a:p>
            <a:r>
              <a:rPr lang="en-US" dirty="0" smtClean="0"/>
              <a:t>1924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0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Alfred Henry Maurer 1868-1932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off as a REALIST painter</a:t>
            </a:r>
          </a:p>
          <a:p>
            <a:r>
              <a:rPr lang="en-US" dirty="0" smtClean="0"/>
              <a:t>FIRST AMERICAN MODERNIST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FAUVISM</a:t>
            </a:r>
            <a:endParaRPr lang="en-US" dirty="0"/>
          </a:p>
        </p:txBody>
      </p:sp>
      <p:pic>
        <p:nvPicPr>
          <p:cNvPr id="5" name="Picture 4" descr="Two-Heads-1930-xx-Frederick-R-Weisman-Art-Museum-United-Sta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014"/>
            <a:ext cx="4325265" cy="52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artists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19200"/>
            <a:ext cx="4073526" cy="5181600"/>
          </a:xfrm>
        </p:spPr>
        <p:txBody>
          <a:bodyPr>
            <a:normAutofit/>
          </a:bodyPr>
          <a:lstStyle/>
          <a:p>
            <a:r>
              <a:rPr lang="en-US" sz="2400" dirty="0"/>
              <a:t>"My main concern in painting is the beautiful arrangement of color </a:t>
            </a:r>
            <a:r>
              <a:rPr lang="en-US" sz="2400" dirty="0" smtClean="0"/>
              <a:t>values.   </a:t>
            </a:r>
            <a:r>
              <a:rPr lang="en-US" sz="2400" dirty="0"/>
              <a:t>For this reason, it is impossible to present an exact transcription of nature....It is necessary for art to differ from </a:t>
            </a:r>
            <a:r>
              <a:rPr lang="en-US" sz="2400" dirty="0" smtClean="0"/>
              <a:t>nature… The </a:t>
            </a:r>
            <a:r>
              <a:rPr lang="en-US" sz="2400" dirty="0"/>
              <a:t>artist must be free to paint his effects. Nature must not bind him."</a:t>
            </a:r>
          </a:p>
        </p:txBody>
      </p:sp>
      <p:pic>
        <p:nvPicPr>
          <p:cNvPr id="4" name="Picture 3" descr="Self-Portrait-1896-18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87860"/>
            <a:ext cx="4114800" cy="55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7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52004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Stella</a:t>
            </a:r>
          </a:p>
          <a:p>
            <a:r>
              <a:rPr lang="en-US" dirty="0" smtClean="0"/>
              <a:t>Luna Park</a:t>
            </a:r>
          </a:p>
          <a:p>
            <a:r>
              <a:rPr lang="en-US" dirty="0" smtClean="0"/>
              <a:t>Oil on Board</a:t>
            </a:r>
          </a:p>
          <a:p>
            <a:r>
              <a:rPr lang="en-US" dirty="0" smtClean="0"/>
              <a:t>1913</a:t>
            </a:r>
            <a:endParaRPr lang="en-US" dirty="0"/>
          </a:p>
        </p:txBody>
      </p:sp>
      <p:pic>
        <p:nvPicPr>
          <p:cNvPr id="4" name="Picture 3" descr="72.147_stella_j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7" y="354012"/>
            <a:ext cx="6479983" cy="4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Stella 1877-1946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73526" cy="4144963"/>
          </a:xfrm>
        </p:spPr>
        <p:txBody>
          <a:bodyPr/>
          <a:lstStyle/>
          <a:p>
            <a:r>
              <a:rPr lang="en-US" dirty="0" smtClean="0"/>
              <a:t>FIRST AMERICAN FUTURIST</a:t>
            </a:r>
          </a:p>
          <a:p>
            <a:r>
              <a:rPr lang="en-US" dirty="0" smtClean="0"/>
              <a:t>A true “avant-garde” artist</a:t>
            </a:r>
          </a:p>
          <a:p>
            <a:r>
              <a:rPr lang="en-US" dirty="0" smtClean="0"/>
              <a:t>Best known for his depictions of INDUSTRIAL AMERICA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FUTURISM</a:t>
            </a:r>
            <a:endParaRPr lang="en-US" dirty="0"/>
          </a:p>
        </p:txBody>
      </p:sp>
      <p:pic>
        <p:nvPicPr>
          <p:cNvPr id="5" name="Picture 4" descr="220px-Brooklyn_bridge_by_ste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47" y="1371600"/>
            <a:ext cx="4746714" cy="5178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7" y="5664498"/>
            <a:ext cx="407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Brooklyn Bridge, Oil on Canvas, 1919-1920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2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4189833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Stella</a:t>
            </a:r>
          </a:p>
          <a:p>
            <a:r>
              <a:rPr lang="en-US" i="1" dirty="0" smtClean="0"/>
              <a:t>Battle of Lights, Coney Island, Mardi Gras</a:t>
            </a:r>
          </a:p>
          <a:p>
            <a:r>
              <a:rPr lang="en-US" dirty="0" smtClean="0"/>
              <a:t>Oil on Canvas</a:t>
            </a:r>
          </a:p>
          <a:p>
            <a:r>
              <a:rPr lang="en-US" dirty="0" smtClean="0"/>
              <a:t>1913-1914</a:t>
            </a:r>
          </a:p>
        </p:txBody>
      </p:sp>
      <p:pic>
        <p:nvPicPr>
          <p:cNvPr id="5" name="Picture 4" descr="imgSr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6324600" cy="57034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Dove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225926" cy="4144963"/>
          </a:xfrm>
        </p:spPr>
        <p:txBody>
          <a:bodyPr/>
          <a:lstStyle/>
          <a:p>
            <a:r>
              <a:rPr lang="en-US" dirty="0" smtClean="0"/>
              <a:t>FIRST AMERICAN ABSTRACT PAINTER</a:t>
            </a:r>
          </a:p>
          <a:p>
            <a:r>
              <a:rPr lang="en-US" dirty="0" smtClean="0"/>
              <a:t>Had the first public AMERICAN abstract art exhibition</a:t>
            </a:r>
          </a:p>
          <a:p>
            <a:r>
              <a:rPr lang="en-US" dirty="0" smtClean="0"/>
              <a:t>Says his career was about “fighting for an idea”</a:t>
            </a:r>
            <a:endParaRPr lang="en-US" dirty="0"/>
          </a:p>
        </p:txBody>
      </p:sp>
      <p:pic>
        <p:nvPicPr>
          <p:cNvPr id="4" name="Picture 3" descr="h2_49.70.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26" y="1447800"/>
            <a:ext cx="42026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0" y="46670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Dove</a:t>
            </a:r>
          </a:p>
          <a:p>
            <a:r>
              <a:rPr lang="en-US" dirty="0" smtClean="0"/>
              <a:t>Nature Symbolized</a:t>
            </a:r>
          </a:p>
          <a:p>
            <a:r>
              <a:rPr lang="en-US" dirty="0" smtClean="0"/>
              <a:t>Pastel on Board</a:t>
            </a:r>
          </a:p>
          <a:p>
            <a:r>
              <a:rPr lang="en-US" dirty="0" smtClean="0"/>
              <a:t>1910</a:t>
            </a:r>
            <a:endParaRPr lang="en-US" dirty="0"/>
          </a:p>
        </p:txBody>
      </p:sp>
      <p:pic>
        <p:nvPicPr>
          <p:cNvPr id="4" name="Picture 3" descr="Nature_Symbolized_or_Ree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5" y="1600200"/>
            <a:ext cx="6406387" cy="5137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Emotions evoked by </a:t>
            </a:r>
            <a:r>
              <a:rPr lang="en-US" dirty="0" smtClean="0"/>
              <a:t>nature, spiritual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this….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768726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“I would like to make something that is real in itself, that does not remind anyone of any other thing, and that does not have to be explained”</a:t>
            </a:r>
            <a:endParaRPr lang="en-US" sz="2800" dirty="0"/>
          </a:p>
        </p:txBody>
      </p:sp>
      <p:pic>
        <p:nvPicPr>
          <p:cNvPr id="4" name="Picture 3" descr="Nature_Symbol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981201"/>
            <a:ext cx="4579315" cy="3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52004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Dove</a:t>
            </a:r>
          </a:p>
          <a:p>
            <a:r>
              <a:rPr lang="en-US" dirty="0" smtClean="0"/>
              <a:t>Thunderstorm</a:t>
            </a:r>
          </a:p>
          <a:p>
            <a:r>
              <a:rPr lang="en-US" dirty="0" smtClean="0"/>
              <a:t>Print</a:t>
            </a:r>
          </a:p>
          <a:p>
            <a:r>
              <a:rPr lang="en-US" dirty="0" smtClean="0"/>
              <a:t>1911-12</a:t>
            </a:r>
            <a:endParaRPr lang="en-US" dirty="0"/>
          </a:p>
        </p:txBody>
      </p:sp>
      <p:pic>
        <p:nvPicPr>
          <p:cNvPr id="4" name="Picture 3" descr="Arthur_Dove_Thunderst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91180"/>
            <a:ext cx="5029199" cy="60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526723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Dove</a:t>
            </a:r>
          </a:p>
          <a:p>
            <a:r>
              <a:rPr lang="en-US" dirty="0" smtClean="0"/>
              <a:t>The Critic</a:t>
            </a:r>
          </a:p>
          <a:p>
            <a:r>
              <a:rPr lang="en-US" dirty="0" smtClean="0"/>
              <a:t>Collage</a:t>
            </a:r>
          </a:p>
          <a:p>
            <a:r>
              <a:rPr lang="en-US" dirty="0" smtClean="0"/>
              <a:t>1915</a:t>
            </a:r>
            <a:endParaRPr lang="en-US" dirty="0"/>
          </a:p>
        </p:txBody>
      </p:sp>
      <p:pic>
        <p:nvPicPr>
          <p:cNvPr id="4" name="Picture 3" descr="Arthur_Dove_The_Cri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8" y="130393"/>
            <a:ext cx="4278312" cy="65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Gallery 291 &amp; Alfred Stieglitz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71" y="1600200"/>
            <a:ext cx="468312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Art Gallery in New York City</a:t>
            </a:r>
          </a:p>
          <a:p>
            <a:r>
              <a:rPr lang="en-US" dirty="0" smtClean="0"/>
              <a:t>Alfred Stieglitz was the gallery manager</a:t>
            </a:r>
          </a:p>
          <a:p>
            <a:r>
              <a:rPr lang="en-US" dirty="0" smtClean="0"/>
              <a:t>One of the first galleries to show photography as “art”</a:t>
            </a:r>
          </a:p>
          <a:p>
            <a:r>
              <a:rPr lang="en-US" dirty="0" smtClean="0"/>
              <a:t>Introduces the US to Modernism and avant-garde art</a:t>
            </a:r>
          </a:p>
          <a:p>
            <a:r>
              <a:rPr lang="en-US" dirty="0" smtClean="0"/>
              <a:t>Shows the work of Maurer, Dove, &amp; Weber</a:t>
            </a:r>
          </a:p>
          <a:p>
            <a:r>
              <a:rPr lang="en-US" dirty="0" smtClean="0"/>
              <a:t>His shows precede the famous “Armory Show”</a:t>
            </a:r>
            <a:endParaRPr lang="en-US" dirty="0"/>
          </a:p>
        </p:txBody>
      </p:sp>
      <p:pic>
        <p:nvPicPr>
          <p:cNvPr id="4" name="Picture 3" descr="220px-Alfred_Stieglit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7" y="1981200"/>
            <a:ext cx="389860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95400"/>
            <a:ext cx="7556313" cy="48307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Modernism has three key European influences:  Fauvism, Cubism and Futurism</a:t>
            </a:r>
          </a:p>
          <a:p>
            <a:r>
              <a:rPr lang="en-US" sz="2400" dirty="0" smtClean="0"/>
              <a:t> Modernism challenges conventional thoughts on what makes art “good” or “bad”</a:t>
            </a:r>
          </a:p>
          <a:p>
            <a:r>
              <a:rPr lang="en-US" sz="2400" dirty="0" smtClean="0"/>
              <a:t>Max Weber, Alfred Henry </a:t>
            </a:r>
            <a:r>
              <a:rPr lang="en-US" sz="2400" dirty="0" err="1" smtClean="0"/>
              <a:t>Mauer</a:t>
            </a:r>
            <a:r>
              <a:rPr lang="en-US" sz="2400" dirty="0" smtClean="0"/>
              <a:t>, Joseph Stella and Arthur Dove all contribute to the Modernism movement in America</a:t>
            </a:r>
          </a:p>
          <a:p>
            <a:r>
              <a:rPr lang="en-US" sz="2400" dirty="0" smtClean="0"/>
              <a:t> Gallery 291 exposes the public to this new art form</a:t>
            </a:r>
          </a:p>
          <a:p>
            <a:r>
              <a:rPr lang="en-US" sz="2400" dirty="0" smtClean="0"/>
              <a:t>Moving forward, modernism will increase in challenging the idea “What is art?” through the exhibition of “The Armory Show” in 1913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4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Armory Show - 1913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significant venue for Modernist Art in the US</a:t>
            </a:r>
          </a:p>
          <a:p>
            <a:r>
              <a:rPr lang="en-US" dirty="0" smtClean="0"/>
              <a:t>Showcased the new avant-garde developments</a:t>
            </a:r>
          </a:p>
          <a:p>
            <a:r>
              <a:rPr lang="en-US" dirty="0" smtClean="0"/>
              <a:t>Showed the art styles that were unfamiliar to a mainstream audience</a:t>
            </a:r>
          </a:p>
          <a:p>
            <a:r>
              <a:rPr lang="en-US" dirty="0" smtClean="0"/>
              <a:t>Fauvism, Cubism and Futurism</a:t>
            </a:r>
          </a:p>
          <a:p>
            <a:r>
              <a:rPr lang="en-US" sz="2400" dirty="0" smtClean="0"/>
              <a:t>HUGE – included 1,200 artworks by over 300 artists (both American and European) in 18 different gallery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0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CONTROVERSIAL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People were intrigued and attending this show because of the hype of controversy!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712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Controversial Piece….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 1900-1920’s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PUSHING THE BOUNDARIES FROM THE NORM!</a:t>
            </a:r>
          </a:p>
          <a:p>
            <a:r>
              <a:rPr lang="en-US" dirty="0" smtClean="0"/>
              <a:t>Starts in Paris</a:t>
            </a:r>
          </a:p>
          <a:p>
            <a:r>
              <a:rPr lang="en-US" dirty="0" smtClean="0"/>
              <a:t>The American public pose resistance to Modernism</a:t>
            </a:r>
          </a:p>
          <a:p>
            <a:r>
              <a:rPr lang="en-US" dirty="0" smtClean="0"/>
              <a:t>Work is NOT recognized publically as ART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359px-Duchamp_-_Nude_Descending_a_Stair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38" y="230560"/>
            <a:ext cx="3789362" cy="632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57800" y="4038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Marcel Duchamp</a:t>
            </a:r>
            <a:endParaRPr lang="en-US" sz="2400" i="1" dirty="0" smtClean="0"/>
          </a:p>
          <a:p>
            <a:r>
              <a:rPr lang="en-US" sz="2400" i="1" dirty="0" smtClean="0"/>
              <a:t>Nude Descending a Staircase</a:t>
            </a:r>
          </a:p>
          <a:p>
            <a:r>
              <a:rPr lang="en-US" sz="2400" dirty="0" smtClean="0"/>
              <a:t>Oil on Canvas</a:t>
            </a:r>
          </a:p>
          <a:p>
            <a:r>
              <a:rPr lang="en-US" sz="2400" dirty="0" smtClean="0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910767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</a:t>
            </a:r>
            <a:r>
              <a:rPr lang="en-US" dirty="0" smtClean="0"/>
              <a:t>this art </a:t>
            </a:r>
            <a:r>
              <a:rPr lang="en-US" dirty="0"/>
              <a:t>controversial??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Viewers were puzzled – was there a nude?</a:t>
            </a:r>
          </a:p>
          <a:p>
            <a:r>
              <a:rPr lang="en-US" dirty="0" smtClean="0"/>
              <a:t>Viewers were mad – why can’t I see it??</a:t>
            </a:r>
          </a:p>
          <a:p>
            <a:r>
              <a:rPr lang="en-US" dirty="0" smtClean="0"/>
              <a:t>Viewers were outraged – is this a cultural step </a:t>
            </a:r>
          </a:p>
          <a:p>
            <a:r>
              <a:rPr lang="en-US" smtClean="0"/>
              <a:t>backwards??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359px-Duchamp_-_Nude_Descending_a_Stair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38400"/>
            <a:ext cx="232912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DADA - 1915,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French word meaning “hobby horse” (FOR NO REASON)</a:t>
            </a:r>
          </a:p>
          <a:p>
            <a:r>
              <a:rPr lang="en-US" sz="2400" dirty="0" smtClean="0"/>
              <a:t>ANTI- RATIONAL, ABSURD</a:t>
            </a:r>
          </a:p>
          <a:p>
            <a:r>
              <a:rPr lang="en-US" sz="2400" dirty="0" smtClean="0"/>
              <a:t>No distinct style</a:t>
            </a:r>
          </a:p>
          <a:p>
            <a:r>
              <a:rPr lang="en-US" sz="2400" dirty="0" smtClean="0"/>
              <a:t>ARTISTIC ATTITUDE, DEFIES TRADITION</a:t>
            </a:r>
          </a:p>
          <a:p>
            <a:r>
              <a:rPr lang="en-US" sz="2400" dirty="0" smtClean="0"/>
              <a:t>HUMOR is a main theme</a:t>
            </a:r>
          </a:p>
        </p:txBody>
      </p:sp>
    </p:spTree>
    <p:extLst>
      <p:ext uri="{BB962C8B-B14F-4D97-AF65-F5344CB8AC3E}">
        <p14:creationId xmlns:p14="http://schemas.microsoft.com/office/powerpoint/2010/main" val="395366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Marcel Duchamp – 1887-1968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4759326" cy="4144963"/>
          </a:xfrm>
        </p:spPr>
        <p:txBody>
          <a:bodyPr/>
          <a:lstStyle/>
          <a:p>
            <a:r>
              <a:rPr lang="en-US" sz="2800" dirty="0" smtClean="0"/>
              <a:t>Conceptual </a:t>
            </a:r>
            <a:r>
              <a:rPr lang="en-US" sz="2800" dirty="0" smtClean="0"/>
              <a:t>Artist</a:t>
            </a:r>
          </a:p>
          <a:p>
            <a:pPr lvl="1"/>
            <a:r>
              <a:rPr lang="en-US" sz="2800" dirty="0" smtClean="0"/>
              <a:t>Idea behind the art is stronger or maybe more important than the art itself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RroseSelav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44" y="1447800"/>
            <a:ext cx="4122856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08257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Man Ray</a:t>
            </a:r>
            <a:endParaRPr lang="en-US" sz="2400" i="1" dirty="0" smtClean="0"/>
          </a:p>
          <a:p>
            <a:pPr algn="r"/>
            <a:r>
              <a:rPr lang="sk-SK" sz="2400" i="1" dirty="0"/>
              <a:t>Rose </a:t>
            </a:r>
            <a:r>
              <a:rPr lang="sk-SK" sz="2400" i="1" dirty="0" smtClean="0"/>
              <a:t>Sélavy</a:t>
            </a:r>
          </a:p>
          <a:p>
            <a:pPr algn="r"/>
            <a:r>
              <a:rPr lang="en-US" sz="2400" dirty="0" smtClean="0"/>
              <a:t>Photography</a:t>
            </a:r>
          </a:p>
          <a:p>
            <a:pPr algn="r"/>
            <a:r>
              <a:rPr lang="en-US" sz="2400" dirty="0" smtClean="0"/>
              <a:t>1921</a:t>
            </a:r>
          </a:p>
        </p:txBody>
      </p:sp>
    </p:spTree>
    <p:extLst>
      <p:ext uri="{BB962C8B-B14F-4D97-AF65-F5344CB8AC3E}">
        <p14:creationId xmlns:p14="http://schemas.microsoft.com/office/powerpoint/2010/main" val="602917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3"/>
            <a:ext cx="3997327" cy="1497107"/>
          </a:xfrm>
        </p:spPr>
        <p:txBody>
          <a:bodyPr/>
          <a:lstStyle/>
          <a:p>
            <a:r>
              <a:rPr lang="en-US" dirty="0" err="1" smtClean="0"/>
              <a:t>Readymades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3997326" cy="3886200"/>
          </a:xfrm>
        </p:spPr>
        <p:txBody>
          <a:bodyPr/>
          <a:lstStyle/>
          <a:p>
            <a:r>
              <a:rPr lang="en-US" sz="2800" dirty="0" smtClean="0"/>
              <a:t>  Everyday objects </a:t>
            </a:r>
            <a:r>
              <a:rPr lang="en-US" sz="2800" dirty="0" smtClean="0"/>
              <a:t>and alterations declared “ART”</a:t>
            </a:r>
          </a:p>
          <a:p>
            <a:endParaRPr lang="en-US" dirty="0"/>
          </a:p>
        </p:txBody>
      </p:sp>
      <p:pic>
        <p:nvPicPr>
          <p:cNvPr id="4" name="Picture 3" descr="Marcel_Duchamp_Mona_Lisa_LHOO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2253"/>
            <a:ext cx="3909587" cy="6177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3048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Marcel Duchamp</a:t>
            </a:r>
            <a:endParaRPr lang="en-US" sz="2400" i="1" dirty="0" smtClean="0"/>
          </a:p>
          <a:p>
            <a:r>
              <a:rPr lang="en-US" sz="2400" i="1" dirty="0" smtClean="0"/>
              <a:t>L.H.O.O.Q.</a:t>
            </a:r>
          </a:p>
          <a:p>
            <a:r>
              <a:rPr lang="en-US" sz="2400" dirty="0" smtClean="0"/>
              <a:t>Ready-Made 1919</a:t>
            </a:r>
          </a:p>
        </p:txBody>
      </p:sp>
    </p:spTree>
    <p:extLst>
      <p:ext uri="{BB962C8B-B14F-4D97-AF65-F5344CB8AC3E}">
        <p14:creationId xmlns:p14="http://schemas.microsoft.com/office/powerpoint/2010/main" val="1562844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44501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Marcel Duchamp</a:t>
            </a:r>
            <a:endParaRPr lang="en-US" sz="2400" i="1" dirty="0" smtClean="0"/>
          </a:p>
          <a:p>
            <a:r>
              <a:rPr lang="en-US" sz="2400" i="1" dirty="0" smtClean="0"/>
              <a:t>Fountain</a:t>
            </a:r>
          </a:p>
          <a:p>
            <a:r>
              <a:rPr lang="en-US" sz="2400" dirty="0" smtClean="0"/>
              <a:t>Ready-Made Sculpture</a:t>
            </a:r>
          </a:p>
          <a:p>
            <a:r>
              <a:rPr lang="en-US" sz="2400" dirty="0" smtClean="0"/>
              <a:t>1917</a:t>
            </a:r>
          </a:p>
        </p:txBody>
      </p:sp>
      <p:pic>
        <p:nvPicPr>
          <p:cNvPr id="5" name="Picture 4" descr="567px-Duchamp_Founta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4339"/>
            <a:ext cx="5334000" cy="564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2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44501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Marcel Duchamp</a:t>
            </a:r>
            <a:endParaRPr lang="en-US" sz="2400" i="1" dirty="0" smtClean="0"/>
          </a:p>
          <a:p>
            <a:r>
              <a:rPr lang="en-US" sz="2400" i="1" dirty="0" smtClean="0"/>
              <a:t>Bicycle Wheel</a:t>
            </a:r>
          </a:p>
          <a:p>
            <a:r>
              <a:rPr lang="en-US" sz="2400" dirty="0" smtClean="0"/>
              <a:t>Ready-Made Sculpture</a:t>
            </a:r>
          </a:p>
          <a:p>
            <a:r>
              <a:rPr lang="en-US" sz="2400" dirty="0" smtClean="0"/>
              <a:t>1913</a:t>
            </a:r>
          </a:p>
        </p:txBody>
      </p:sp>
      <p:pic>
        <p:nvPicPr>
          <p:cNvPr id="6" name="Picture 5" descr="CRI_63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290623"/>
            <a:ext cx="3244850" cy="633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731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Ray 1890-1976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Modernist</a:t>
            </a:r>
          </a:p>
          <a:p>
            <a:r>
              <a:rPr lang="en-US" dirty="0" smtClean="0"/>
              <a:t>Highly influential in the US</a:t>
            </a:r>
          </a:p>
          <a:p>
            <a:r>
              <a:rPr lang="en-US" dirty="0" smtClean="0"/>
              <a:t>Worked in a variety of media</a:t>
            </a:r>
          </a:p>
          <a:p>
            <a:pPr lvl="1"/>
            <a:r>
              <a:rPr lang="en-US" dirty="0" smtClean="0"/>
              <a:t>Assemblage</a:t>
            </a:r>
          </a:p>
          <a:p>
            <a:pPr lvl="1"/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Film</a:t>
            </a:r>
          </a:p>
          <a:p>
            <a:pPr lvl="1"/>
            <a:endParaRPr lang="en-US" dirty="0"/>
          </a:p>
        </p:txBody>
      </p:sp>
      <p:pic>
        <p:nvPicPr>
          <p:cNvPr id="4" name="Picture 3" descr="Man_Ray_1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57049"/>
            <a:ext cx="4292600" cy="54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7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39624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 Ray</a:t>
            </a:r>
            <a:endParaRPr lang="en-US" sz="2400" i="1" dirty="0" smtClean="0"/>
          </a:p>
          <a:p>
            <a:r>
              <a:rPr lang="en-US" sz="2400" i="1" dirty="0" smtClean="0"/>
              <a:t>Indestructible Object or Object to be Destroyed</a:t>
            </a:r>
          </a:p>
          <a:p>
            <a:r>
              <a:rPr lang="en-US" sz="2400" dirty="0" smtClean="0"/>
              <a:t>Assemblage</a:t>
            </a:r>
          </a:p>
          <a:p>
            <a:r>
              <a:rPr lang="en-US" sz="2400" dirty="0" smtClean="0"/>
              <a:t>1923</a:t>
            </a:r>
          </a:p>
        </p:txBody>
      </p:sp>
      <p:pic>
        <p:nvPicPr>
          <p:cNvPr id="6" name="Picture 5" descr="CRI_210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13" y="199793"/>
            <a:ext cx="3971287" cy="65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76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Avant-Garde</a:t>
            </a:r>
            <a:r>
              <a:rPr lang="en-US" sz="2800" dirty="0" smtClean="0"/>
              <a:t> </a:t>
            </a:r>
          </a:p>
          <a:p>
            <a:r>
              <a:rPr lang="en-US" sz="2800" i="1" dirty="0" smtClean="0"/>
              <a:t>“A camera alone does not make a picture. To make a picture, you need a camera, a photographer, and above all a subject. It is the subject alone that determines the interest of the photograph.” – Man Ray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570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of people and ideas</a:t>
            </a:r>
          </a:p>
          <a:p>
            <a:r>
              <a:rPr lang="en-US" dirty="0" smtClean="0"/>
              <a:t>Desire to begin new cultures that are uniquely American</a:t>
            </a:r>
          </a:p>
          <a:p>
            <a:r>
              <a:rPr lang="en-US" dirty="0" smtClean="0"/>
              <a:t>Art vs. Commercialism</a:t>
            </a:r>
          </a:p>
          <a:p>
            <a:r>
              <a:rPr lang="en-US" dirty="0" smtClean="0"/>
              <a:t>New, fresh takes on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7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445014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 Ray</a:t>
            </a:r>
            <a:endParaRPr lang="en-US" sz="2400" i="1" dirty="0" smtClean="0"/>
          </a:p>
          <a:p>
            <a:r>
              <a:rPr lang="en-US" sz="2400" i="1" dirty="0" err="1" smtClean="0"/>
              <a:t>Ingre’s</a:t>
            </a:r>
            <a:r>
              <a:rPr lang="en-US" sz="2400" i="1" dirty="0" smtClean="0"/>
              <a:t> Violin</a:t>
            </a:r>
          </a:p>
          <a:p>
            <a:r>
              <a:rPr lang="en-US" sz="2400" dirty="0" smtClean="0"/>
              <a:t>Photograph</a:t>
            </a:r>
          </a:p>
          <a:p>
            <a:r>
              <a:rPr lang="en-US" sz="2400" dirty="0" smtClean="0"/>
              <a:t>1924</a:t>
            </a:r>
          </a:p>
        </p:txBody>
      </p:sp>
      <p:pic>
        <p:nvPicPr>
          <p:cNvPr id="5" name="Picture 4" descr="ingre-s-violin-1924.jpg!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8" y="407161"/>
            <a:ext cx="4392612" cy="58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56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5234970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 Ray</a:t>
            </a:r>
            <a:endParaRPr lang="en-US" sz="2000" i="1" dirty="0" smtClean="0"/>
          </a:p>
          <a:p>
            <a:r>
              <a:rPr lang="en-US" sz="2000" i="1" dirty="0" smtClean="0"/>
              <a:t>The Rope Dancer Accompanies Herself with her Shadows</a:t>
            </a:r>
          </a:p>
          <a:p>
            <a:r>
              <a:rPr lang="en-US" sz="2000" dirty="0" smtClean="0"/>
              <a:t>Oil on Canvas</a:t>
            </a:r>
          </a:p>
          <a:p>
            <a:r>
              <a:rPr lang="en-US" sz="2000" dirty="0" smtClean="0"/>
              <a:t>1924</a:t>
            </a:r>
          </a:p>
        </p:txBody>
      </p:sp>
      <p:pic>
        <p:nvPicPr>
          <p:cNvPr id="6" name="Picture 5" descr="Man-Ray.-The-Rope-Dancer-469x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76" y="459065"/>
            <a:ext cx="6726424" cy="47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4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begin using FILM as a MEDIA for ART</a:t>
            </a:r>
          </a:p>
          <a:p>
            <a:r>
              <a:rPr lang="en-US" dirty="0" smtClean="0"/>
              <a:t>“The Love of Zero”</a:t>
            </a:r>
          </a:p>
          <a:p>
            <a:pPr lvl="1"/>
            <a:r>
              <a:rPr lang="en-US" dirty="0" smtClean="0"/>
              <a:t>1928 Film by Robert Florey</a:t>
            </a:r>
          </a:p>
          <a:p>
            <a:pPr lvl="1"/>
            <a:r>
              <a:rPr lang="en-US" dirty="0" smtClean="0"/>
              <a:t>“Two hearts, joined together in love but town apart by fate”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53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Armory Show was a HUGE controversial exhibition of Modernist art.  It created a STIR because:</a:t>
            </a:r>
          </a:p>
          <a:p>
            <a:pPr lvl="1"/>
            <a:r>
              <a:rPr lang="en-US" dirty="0"/>
              <a:t>The art was NEW</a:t>
            </a:r>
          </a:p>
          <a:p>
            <a:pPr lvl="1"/>
            <a:r>
              <a:rPr lang="en-US" dirty="0"/>
              <a:t>The style was unfamiliar</a:t>
            </a:r>
          </a:p>
          <a:p>
            <a:pPr lvl="1"/>
            <a:r>
              <a:rPr lang="en-US" dirty="0"/>
              <a:t>The images and IDEAS behind the artwork were “abstract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French</a:t>
            </a:r>
            <a:r>
              <a:rPr lang="en-US" dirty="0"/>
              <a:t>/American </a:t>
            </a:r>
            <a:r>
              <a:rPr lang="en-US" b="1" dirty="0"/>
              <a:t>Marcel Duchamp </a:t>
            </a:r>
            <a:r>
              <a:rPr lang="en-US" dirty="0"/>
              <a:t>creates conceptual art such as “</a:t>
            </a:r>
            <a:r>
              <a:rPr lang="en-US" dirty="0" err="1"/>
              <a:t>readymades</a:t>
            </a:r>
            <a:r>
              <a:rPr lang="en-US" dirty="0"/>
              <a:t>” declaring everyday objects as </a:t>
            </a:r>
            <a:r>
              <a:rPr lang="en-US" dirty="0" smtClean="0"/>
              <a:t>art</a:t>
            </a:r>
          </a:p>
          <a:p>
            <a:r>
              <a:rPr lang="en-US" b="1" dirty="0" smtClean="0"/>
              <a:t>Man </a:t>
            </a:r>
            <a:r>
              <a:rPr lang="en-US" b="1" dirty="0"/>
              <a:t>Ray </a:t>
            </a:r>
            <a:r>
              <a:rPr lang="en-US" dirty="0"/>
              <a:t>works in a variety of </a:t>
            </a:r>
            <a:r>
              <a:rPr lang="en-US" dirty="0" err="1"/>
              <a:t>artforms</a:t>
            </a:r>
            <a:r>
              <a:rPr lang="en-US" dirty="0"/>
              <a:t> and media including photography, assemblage and painting.</a:t>
            </a:r>
          </a:p>
          <a:p>
            <a:r>
              <a:rPr lang="en-US" dirty="0" smtClean="0"/>
              <a:t>Both artists are pushing the envelope to ask the question:  WHAT IS ART?  </a:t>
            </a:r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45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9200"/>
            <a:ext cx="7556313" cy="5181600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What does “</a:t>
            </a:r>
            <a:r>
              <a:rPr lang="en-US" sz="2200" dirty="0" err="1" smtClean="0"/>
              <a:t>avant</a:t>
            </a:r>
            <a:r>
              <a:rPr lang="en-US" sz="2200" dirty="0" smtClean="0"/>
              <a:t> </a:t>
            </a:r>
            <a:r>
              <a:rPr lang="en-US" sz="2200" dirty="0" err="1" smtClean="0"/>
              <a:t>garde</a:t>
            </a:r>
            <a:r>
              <a:rPr lang="en-US" sz="2200" dirty="0" smtClean="0"/>
              <a:t>” mean?</a:t>
            </a:r>
          </a:p>
          <a:p>
            <a:pPr lvl="0"/>
            <a:r>
              <a:rPr lang="en-US" sz="2200" dirty="0" smtClean="0"/>
              <a:t>Describe </a:t>
            </a:r>
            <a:r>
              <a:rPr lang="en-US" sz="2200" dirty="0"/>
              <a:t>FAUVISM.  Who was the first American (fauvist) Modernist?</a:t>
            </a:r>
          </a:p>
          <a:p>
            <a:pPr lvl="0"/>
            <a:r>
              <a:rPr lang="en-US" sz="2200" dirty="0"/>
              <a:t>D</a:t>
            </a:r>
            <a:r>
              <a:rPr lang="en-US" sz="2200" dirty="0" smtClean="0"/>
              <a:t>efine </a:t>
            </a:r>
            <a:r>
              <a:rPr lang="en-US" sz="2200" dirty="0"/>
              <a:t>what it means to use “non-representational” color.</a:t>
            </a:r>
          </a:p>
          <a:p>
            <a:pPr lvl="0"/>
            <a:r>
              <a:rPr lang="en-US" sz="2200" dirty="0"/>
              <a:t>Describe CUBISM.  Which American brings Cubism to the US?</a:t>
            </a:r>
          </a:p>
          <a:p>
            <a:pPr lvl="0"/>
            <a:r>
              <a:rPr lang="en-US" sz="2200" dirty="0"/>
              <a:t>Describe FUTURISM.  Who is the first American Futurist</a:t>
            </a:r>
            <a:r>
              <a:rPr lang="en-US" sz="2200" dirty="0" smtClean="0"/>
              <a:t>?</a:t>
            </a:r>
          </a:p>
          <a:p>
            <a:pPr lvl="0"/>
            <a:r>
              <a:rPr lang="en-US" sz="2200" dirty="0" smtClean="0"/>
              <a:t>Who is the first American Abstract painter?</a:t>
            </a:r>
            <a:endParaRPr lang="en-US" sz="2200" dirty="0"/>
          </a:p>
          <a:p>
            <a:pPr lvl="0"/>
            <a:r>
              <a:rPr lang="en-US" sz="2200" dirty="0" smtClean="0"/>
              <a:t>How would you describe the philosophy </a:t>
            </a:r>
            <a:r>
              <a:rPr lang="en-US" sz="2200" dirty="0" smtClean="0"/>
              <a:t>behind the art movement “Modernism”?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591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19200"/>
            <a:ext cx="7556313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made the Armory Show of 1913 Controversial?</a:t>
            </a:r>
          </a:p>
          <a:p>
            <a:r>
              <a:rPr lang="en-US" sz="2400" dirty="0" smtClean="0"/>
              <a:t>What French/American artist creates </a:t>
            </a:r>
            <a:r>
              <a:rPr lang="en-US" sz="2400" dirty="0" err="1" smtClean="0"/>
              <a:t>readymades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Describe readymade art.</a:t>
            </a:r>
          </a:p>
          <a:p>
            <a:r>
              <a:rPr lang="en-US" sz="2400" dirty="0" smtClean="0"/>
              <a:t>Who was the American modernist that worked in a variety of media and </a:t>
            </a:r>
            <a:r>
              <a:rPr lang="en-US" sz="2400" dirty="0" err="1" smtClean="0"/>
              <a:t>artforms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is an art media?</a:t>
            </a:r>
          </a:p>
          <a:p>
            <a:r>
              <a:rPr lang="en-US" sz="2400" dirty="0" smtClean="0"/>
              <a:t>What is an art form?</a:t>
            </a:r>
          </a:p>
          <a:p>
            <a:r>
              <a:rPr lang="en-US" sz="2400" dirty="0" smtClean="0"/>
              <a:t>What makes an artwork good?  Who decides if it is good?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5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660066"/>
                </a:solidFill>
              </a:rPr>
              <a:t>Avant </a:t>
            </a:r>
            <a:r>
              <a:rPr lang="en-US" sz="5000" dirty="0" err="1" smtClean="0">
                <a:solidFill>
                  <a:srgbClr val="660066"/>
                </a:solidFill>
              </a:rPr>
              <a:t>Garde</a:t>
            </a:r>
            <a:r>
              <a:rPr lang="en-US" sz="5000" dirty="0" smtClean="0">
                <a:solidFill>
                  <a:srgbClr val="660066"/>
                </a:solidFill>
              </a:rPr>
              <a:t> Art </a:t>
            </a:r>
            <a:endParaRPr lang="en-US" sz="50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500" dirty="0" smtClean="0"/>
              <a:t> Experimental</a:t>
            </a:r>
            <a:r>
              <a:rPr lang="en-US" sz="4500" dirty="0"/>
              <a:t>, innovative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the public poses a new </a:t>
            </a:r>
            <a:r>
              <a:rPr lang="en-US" i="1" dirty="0" smtClean="0"/>
              <a:t>philosophical</a:t>
            </a:r>
            <a:r>
              <a:rPr lang="en-US" dirty="0" smtClean="0"/>
              <a:t> debate…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IS THIS ART??</a:t>
            </a:r>
          </a:p>
          <a:p>
            <a:r>
              <a:rPr lang="en-US" sz="3600" dirty="0" smtClean="0"/>
              <a:t> What makes art “good” or “bad”?</a:t>
            </a:r>
          </a:p>
          <a:p>
            <a:r>
              <a:rPr lang="en-US" sz="3600" dirty="0" smtClean="0"/>
              <a:t> Who’s opinion matters most?</a:t>
            </a:r>
          </a:p>
          <a:p>
            <a:endParaRPr lang="en-US" sz="3600" dirty="0"/>
          </a:p>
          <a:p>
            <a:r>
              <a:rPr lang="en-US" sz="3600" dirty="0" smtClean="0"/>
              <a:t>WHAT DO YOU THINK???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Modernism has 3 major European influences: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FAUVISM</a:t>
            </a:r>
          </a:p>
          <a:p>
            <a:r>
              <a:rPr lang="en-US" sz="4400" dirty="0" smtClean="0"/>
              <a:t>CUBISM</a:t>
            </a:r>
          </a:p>
          <a:p>
            <a:r>
              <a:rPr lang="en-US" sz="4400" dirty="0" smtClean="0"/>
              <a:t>FUTURISM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Painterly</a:t>
            </a:r>
          </a:p>
          <a:p>
            <a:r>
              <a:rPr lang="en-US" dirty="0" smtClean="0"/>
              <a:t>Strong Color</a:t>
            </a:r>
          </a:p>
          <a:p>
            <a:r>
              <a:rPr lang="en-US" dirty="0" smtClean="0"/>
              <a:t>Thick paint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“the wild beasts”</a:t>
            </a:r>
            <a:endParaRPr lang="en-US" dirty="0"/>
          </a:p>
        </p:txBody>
      </p:sp>
      <p:pic>
        <p:nvPicPr>
          <p:cNvPr id="5" name="Picture 4" descr="742px-Derain_CharingCrossBri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77253"/>
            <a:ext cx="5811585" cy="4699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Viewpoints</a:t>
            </a:r>
          </a:p>
          <a:p>
            <a:r>
              <a:rPr lang="en-US" dirty="0" smtClean="0"/>
              <a:t>Abstracting real objects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Objects are deconstructed and reconstructed</a:t>
            </a:r>
            <a:endParaRPr lang="en-US" dirty="0"/>
          </a:p>
        </p:txBody>
      </p:sp>
      <p:pic>
        <p:nvPicPr>
          <p:cNvPr id="5" name="Picture 4" descr="Violin_and_Candles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904253"/>
            <a:ext cx="3721100" cy="4599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2929</TotalTime>
  <Words>1397</Words>
  <Application>Microsoft Macintosh PowerPoint</Application>
  <PresentationFormat>On-screen Show (4:3)</PresentationFormat>
  <Paragraphs>226</Paragraphs>
  <Slides>45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Advantage</vt:lpstr>
      <vt:lpstr>MODERNISM</vt:lpstr>
      <vt:lpstr>PowerPoint Presentation</vt:lpstr>
      <vt:lpstr>MODERNISM 1900-1920’s</vt:lpstr>
      <vt:lpstr>New York City</vt:lpstr>
      <vt:lpstr>Avant Garde Art </vt:lpstr>
      <vt:lpstr>So the public poses a new philosophical debate…</vt:lpstr>
      <vt:lpstr>Modernism has 3 major European influences:</vt:lpstr>
      <vt:lpstr>FAUVISM</vt:lpstr>
      <vt:lpstr>CUBISM</vt:lpstr>
      <vt:lpstr>FUTURISM</vt:lpstr>
      <vt:lpstr>Decide which art style fits the following American Artists…</vt:lpstr>
      <vt:lpstr>PowerPoint Presentation</vt:lpstr>
      <vt:lpstr>MAX WEBER 1881-1961</vt:lpstr>
      <vt:lpstr>Weber – Composition with Three Figures, 1910</vt:lpstr>
      <vt:lpstr>PowerPoint Presentation</vt:lpstr>
      <vt:lpstr>Alfred Henry Maurer 1868-1932</vt:lpstr>
      <vt:lpstr>In the artists words…</vt:lpstr>
      <vt:lpstr>PowerPoint Presentation</vt:lpstr>
      <vt:lpstr>Joseph Stella 1877-1946</vt:lpstr>
      <vt:lpstr>Arthur Dove</vt:lpstr>
      <vt:lpstr>Emotions evoked by nature, spiritual </vt:lpstr>
      <vt:lpstr>Think about this….</vt:lpstr>
      <vt:lpstr>PowerPoint Presentation</vt:lpstr>
      <vt:lpstr>PowerPoint Presentation</vt:lpstr>
      <vt:lpstr>Gallery 291 &amp; Alfred Stieglitz</vt:lpstr>
      <vt:lpstr>Key Points</vt:lpstr>
      <vt:lpstr>The Armory Show - 1913</vt:lpstr>
      <vt:lpstr>CONTROVERSIAL</vt:lpstr>
      <vt:lpstr>The MOST Controversial Piece….</vt:lpstr>
      <vt:lpstr>PowerPoint Presentation</vt:lpstr>
      <vt:lpstr>Why was this art controversial??</vt:lpstr>
      <vt:lpstr>New York DADA - 1915, begins</vt:lpstr>
      <vt:lpstr>Marcel Duchamp – 1887-1968</vt:lpstr>
      <vt:lpstr>Readymades</vt:lpstr>
      <vt:lpstr>PowerPoint Presentation</vt:lpstr>
      <vt:lpstr>PowerPoint Presentation</vt:lpstr>
      <vt:lpstr>Man Ray 1890-1976</vt:lpstr>
      <vt:lpstr>PowerPoint Presentation</vt:lpstr>
      <vt:lpstr>Photography</vt:lpstr>
      <vt:lpstr>PowerPoint Presentation</vt:lpstr>
      <vt:lpstr>PowerPoint Presentation</vt:lpstr>
      <vt:lpstr>Film</vt:lpstr>
      <vt:lpstr>Key Points</vt:lpstr>
      <vt:lpstr>Review Questions</vt:lpstr>
      <vt:lpstr>Review Questions</vt:lpstr>
    </vt:vector>
  </TitlesOfParts>
  <Company>Holy Name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</dc:title>
  <dc:creator>Beth Kappa</dc:creator>
  <cp:lastModifiedBy>Beth Kappa</cp:lastModifiedBy>
  <cp:revision>23</cp:revision>
  <dcterms:created xsi:type="dcterms:W3CDTF">2013-03-06T17:48:56Z</dcterms:created>
  <dcterms:modified xsi:type="dcterms:W3CDTF">2014-10-16T19:18:56Z</dcterms:modified>
</cp:coreProperties>
</file>